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81" r:id="rId2"/>
    <p:sldId id="258" r:id="rId3"/>
    <p:sldId id="259" r:id="rId4"/>
    <p:sldId id="261" r:id="rId5"/>
    <p:sldId id="269" r:id="rId6"/>
    <p:sldId id="270" r:id="rId7"/>
    <p:sldId id="260" r:id="rId8"/>
    <p:sldId id="271" r:id="rId9"/>
    <p:sldId id="262" r:id="rId10"/>
    <p:sldId id="263" r:id="rId11"/>
    <p:sldId id="266" r:id="rId12"/>
    <p:sldId id="267" r:id="rId13"/>
    <p:sldId id="268" r:id="rId14"/>
    <p:sldId id="274" r:id="rId15"/>
    <p:sldId id="276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392F-1004-4265-91C5-62FC98E725B3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D612-B10D-49CA-949B-748CE5500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1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D612-B10D-49CA-949B-748CE55008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344816" cy="3514725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atin typeface="Gabriola" panose="04040605051002020D02" pitchFamily="82" charset="0"/>
              </a:rPr>
              <a:t>Дымковская</a:t>
            </a:r>
            <a:br>
              <a:rPr lang="ru-RU" sz="9600" b="1" dirty="0" smtClean="0">
                <a:latin typeface="Gabriola" panose="04040605051002020D02" pitchFamily="82" charset="0"/>
              </a:rPr>
            </a:br>
            <a:r>
              <a:rPr lang="ru-RU" sz="9600" b="1" dirty="0" smtClean="0">
                <a:latin typeface="Gabriola" panose="04040605051002020D02" pitchFamily="82" charset="0"/>
              </a:rPr>
              <a:t>игрушка</a:t>
            </a:r>
            <a:endParaRPr lang="ru-RU" sz="9600" b="1" dirty="0">
              <a:latin typeface="Gabriola" panose="040406050510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458112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Презентация для старшей группы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Воспитатель Стражнюк И.В.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94116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Презентация для старшей группы</a:t>
            </a:r>
          </a:p>
          <a:p>
            <a:r>
              <a:rPr lang="ru-RU" sz="2000" b="1" dirty="0" smtClean="0"/>
              <a:t>Воспитатель </a:t>
            </a:r>
            <a:r>
              <a:rPr lang="ru-RU" sz="2000" b="1" dirty="0" smtClean="0"/>
              <a:t>Мартынова И.Н.</a:t>
            </a:r>
            <a:endParaRPr lang="ru-RU" sz="2000" b="1" dirty="0"/>
          </a:p>
        </p:txBody>
      </p:sp>
      <p:pic>
        <p:nvPicPr>
          <p:cNvPr id="10" name="Рисунок 9" descr="hello_html_69e4f5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656545"/>
            <a:ext cx="2538282" cy="2436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4541_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621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08cg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9776">
            <a:off x="385038" y="2220206"/>
            <a:ext cx="4500594" cy="3500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www.raduga-turs.ru/images/com_sobi2/gallery/85/85_image_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8862">
            <a:off x="5076056" y="420054"/>
            <a:ext cx="3710786" cy="44462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6173" y="224835"/>
            <a:ext cx="4851891" cy="284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С лентами да бантами,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Да под ручку с франтами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Мы гуляем парами,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Проплываем павами.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6096051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Барышни и кавалеры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7308305" cy="90872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0000CC"/>
                </a:solidFill>
                <a:latin typeface="+mn-lt"/>
              </a:rPr>
              <a:t>Водоноски</a:t>
            </a:r>
            <a:endParaRPr lang="ru-RU" sz="66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83671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 студеною водицей</a:t>
            </a:r>
          </a:p>
          <a:p>
            <a:r>
              <a:rPr lang="ru-RU" sz="2400" b="1" i="1" dirty="0" smtClean="0"/>
              <a:t>Водоноска-молодица</a:t>
            </a:r>
          </a:p>
          <a:p>
            <a:r>
              <a:rPr lang="ru-RU" sz="2400" b="1" i="1" dirty="0" smtClean="0"/>
              <a:t>Как лебедушка плывет,</a:t>
            </a:r>
          </a:p>
          <a:p>
            <a:r>
              <a:rPr lang="ru-RU" sz="2400" b="1" i="1" dirty="0" smtClean="0"/>
              <a:t>Ведра красные несет!</a:t>
            </a:r>
            <a:endParaRPr lang="ru-RU" sz="2400" b="1" i="1" dirty="0"/>
          </a:p>
        </p:txBody>
      </p:sp>
      <p:pic>
        <p:nvPicPr>
          <p:cNvPr id="7" name="Рисунок 6" descr="водон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8632">
            <a:off x="462660" y="1942557"/>
            <a:ext cx="2946848" cy="42779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9005">
            <a:off x="5127046" y="2466555"/>
            <a:ext cx="2592288" cy="40893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0872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+mn-lt"/>
              </a:rPr>
              <a:t>Индюк</a:t>
            </a:r>
            <a:endParaRPr lang="ru-RU" sz="54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908720"/>
            <a:ext cx="4599500" cy="525658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Вот индюк нарядный</a:t>
            </a:r>
          </a:p>
          <a:p>
            <a:r>
              <a:rPr lang="ru-RU" sz="2000" b="1" i="1" dirty="0" smtClean="0"/>
              <a:t>Весь такой он складный.</a:t>
            </a:r>
          </a:p>
          <a:p>
            <a:r>
              <a:rPr lang="ru-RU" sz="2000" b="1" i="1" dirty="0" smtClean="0"/>
              <a:t>У большого индюка</a:t>
            </a:r>
          </a:p>
          <a:p>
            <a:r>
              <a:rPr lang="ru-RU" sz="2000" b="1" i="1" dirty="0" smtClean="0"/>
              <a:t>Все расписаны бока.</a:t>
            </a:r>
          </a:p>
          <a:p>
            <a:r>
              <a:rPr lang="ru-RU" sz="2000" b="1" i="1" dirty="0" smtClean="0"/>
              <a:t>Посмотрите – пышный хвост</a:t>
            </a:r>
          </a:p>
          <a:p>
            <a:r>
              <a:rPr lang="ru-RU" sz="2000" b="1" i="1" dirty="0" smtClean="0"/>
              <a:t>У него совсем не прост!</a:t>
            </a:r>
          </a:p>
          <a:p>
            <a:r>
              <a:rPr lang="ru-RU" sz="2000" b="1" i="1" dirty="0" smtClean="0"/>
              <a:t>Точно солнечный цветок,</a:t>
            </a:r>
          </a:p>
          <a:p>
            <a:r>
              <a:rPr lang="ru-RU" sz="2000" b="1" i="1" dirty="0" smtClean="0"/>
              <a:t>И высокий гребешок.</a:t>
            </a:r>
            <a:endParaRPr lang="ru-RU" sz="2000" b="1" i="1" dirty="0"/>
          </a:p>
        </p:txBody>
      </p:sp>
      <p:pic>
        <p:nvPicPr>
          <p:cNvPr id="6" name="Рисунок 5" descr="978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5966">
            <a:off x="899592" y="3789040"/>
            <a:ext cx="2592288" cy="278940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026-030-Dama-s-sobachko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80928"/>
            <a:ext cx="2520280" cy="389257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+mn-lt"/>
              </a:rPr>
              <a:t>Девицы - красавицы</a:t>
            </a:r>
            <a:endParaRPr lang="ru-RU" sz="5400" b="1" i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" name="Содержимое 3" descr="барын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556792"/>
            <a:ext cx="3597918" cy="49685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119675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Посмотри, как хороша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 девица-душа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Щечки алые горят,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Удивительный наряд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791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+mn-lt"/>
              </a:rPr>
              <a:t>Петушки</a:t>
            </a:r>
            <a:endParaRPr lang="ru-RU" sz="5400" b="1" i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980728"/>
            <a:ext cx="5598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Петушок, петушок,</a:t>
            </a:r>
            <a:br>
              <a:rPr lang="ru-RU" sz="2400" b="1" i="1" dirty="0" smtClean="0"/>
            </a:br>
            <a:r>
              <a:rPr lang="ru-RU" sz="2400" b="1" i="1" dirty="0" smtClean="0"/>
              <a:t>Золотой гребешок.</a:t>
            </a:r>
            <a:br>
              <a:rPr lang="ru-RU" sz="2400" b="1" i="1" dirty="0" smtClean="0"/>
            </a:br>
            <a:r>
              <a:rPr lang="ru-RU" sz="2400" b="1" i="1" dirty="0" smtClean="0"/>
              <a:t>Ты подай голосок</a:t>
            </a:r>
            <a:br>
              <a:rPr lang="ru-RU" sz="2400" b="1" i="1" dirty="0" smtClean="0"/>
            </a:br>
            <a:r>
              <a:rPr lang="ru-RU" sz="2400" b="1" i="1" dirty="0" smtClean="0"/>
              <a:t>Через тёмный лесок.</a:t>
            </a:r>
            <a:br>
              <a:rPr lang="ru-RU" sz="2400" b="1" i="1" dirty="0" smtClean="0"/>
            </a:br>
            <a:r>
              <a:rPr lang="ru-RU" sz="2400" b="1" i="1" dirty="0" smtClean="0"/>
              <a:t>Через лес, через реку</a:t>
            </a:r>
            <a:br>
              <a:rPr lang="ru-RU" sz="2400" b="1" i="1" dirty="0" smtClean="0"/>
            </a:br>
            <a:r>
              <a:rPr lang="ru-RU" sz="2400" b="1" i="1" dirty="0" smtClean="0"/>
              <a:t>Прокричи: «Ку-ка-ре-ку!»</a:t>
            </a:r>
            <a:endParaRPr lang="ru-RU" sz="2400" b="1" i="1" dirty="0"/>
          </a:p>
        </p:txBody>
      </p:sp>
      <p:pic>
        <p:nvPicPr>
          <p:cNvPr id="5" name="Рисунок 4" descr="29f8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650374" cy="45365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07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3096344" cy="322535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112474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990099"/>
                </a:solidFill>
                <a:latin typeface="+mn-lt"/>
              </a:rPr>
              <a:t>Кони</a:t>
            </a:r>
            <a:endParaRPr lang="ru-RU" sz="6000" b="1" i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139952" cy="2232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i="1" dirty="0" smtClean="0"/>
              <a:t>                                         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0000CC"/>
                </a:solidFill>
              </a:rPr>
              <a:t>У меня есть дружок -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00CC"/>
                </a:solidFill>
              </a:rPr>
              <a:t>     Златогривый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конюшок</a:t>
            </a:r>
            <a:r>
              <a:rPr lang="ru-RU" sz="2400" b="1" i="1" dirty="0" smtClean="0">
                <a:solidFill>
                  <a:srgbClr val="0000CC"/>
                </a:solidFill>
              </a:rPr>
              <a:t>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00CC"/>
                </a:solidFill>
              </a:rPr>
              <a:t>     Эх, свистну, гикну, прокачусь.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00CC"/>
                </a:solidFill>
              </a:rPr>
              <a:t>     И обратно ворочусь”.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5" name="Рисунок 4" descr="KON.jpg"/>
          <p:cNvPicPr>
            <a:picLocks noChangeAspect="1"/>
          </p:cNvPicPr>
          <p:nvPr/>
        </p:nvPicPr>
        <p:blipFill>
          <a:blip r:embed="rId3" cstate="print"/>
          <a:srcRect t="17384" b="9067"/>
          <a:stretch>
            <a:fillRect/>
          </a:stretch>
        </p:blipFill>
        <p:spPr>
          <a:xfrm>
            <a:off x="467544" y="2492896"/>
            <a:ext cx="8064896" cy="39604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0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140968"/>
            <a:ext cx="4464496" cy="33483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3672408" cy="48965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620688"/>
            <a:ext cx="4608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 это представители дымковской игрушки в нашем уголке патриотического воспитания.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57301" y="-1228701"/>
            <a:ext cx="7029399" cy="9144002"/>
          </a:xfrm>
          <a:prstGeom prst="rect">
            <a:avLst/>
          </a:prstGeom>
        </p:spPr>
      </p:pic>
      <p:pic>
        <p:nvPicPr>
          <p:cNvPr id="8" name="Рисунок 7" descr="dy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608512" cy="2513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404664"/>
            <a:ext cx="6984776" cy="367240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На низком берегу реки  Вятки расположилась слобода Дымково. А на высоком правом -  город Киров. Если посмотреть с высокого берега ранним утром, когда топятся печки и дым стелется к земле, то можно едва разглядеть низенькие приземистые домики мастериц, утопающие в дымке. Отсюда и пошло название «Дымково», а следовательно и игрушка – дымковская.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4" cstate="print"/>
          <a:srcRect l="25588" t="5201" r="20863" b="5201"/>
          <a:stretch>
            <a:fillRect/>
          </a:stretch>
        </p:blipFill>
        <p:spPr>
          <a:xfrm>
            <a:off x="4211960" y="2492896"/>
            <a:ext cx="3564396" cy="335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9" y="404813"/>
            <a:ext cx="4320480" cy="3600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Чем знаменито Дымково?</a:t>
            </a:r>
          </a:p>
          <a:p>
            <a:pPr>
              <a:buNone/>
            </a:pPr>
            <a:r>
              <a:rPr lang="ru-RU" sz="2000" b="1" i="1" dirty="0" smtClean="0"/>
              <a:t>Игрушкою своей!</a:t>
            </a:r>
          </a:p>
          <a:p>
            <a:pPr>
              <a:buNone/>
            </a:pPr>
            <a:r>
              <a:rPr lang="ru-RU" sz="2000" b="1" i="1" dirty="0" smtClean="0"/>
              <a:t>В ней нету цвету дымного,</a:t>
            </a:r>
          </a:p>
          <a:p>
            <a:pPr>
              <a:buNone/>
            </a:pPr>
            <a:r>
              <a:rPr lang="ru-RU" sz="2000" b="1" i="1" dirty="0" smtClean="0"/>
              <a:t>Что серости серей.</a:t>
            </a:r>
          </a:p>
          <a:p>
            <a:pPr>
              <a:buNone/>
            </a:pPr>
            <a:r>
              <a:rPr lang="ru-RU" sz="2000" b="1" i="1" dirty="0" smtClean="0"/>
              <a:t>В ней что-то есть от радуги</a:t>
            </a:r>
          </a:p>
          <a:p>
            <a:pPr>
              <a:buNone/>
            </a:pPr>
            <a:r>
              <a:rPr lang="ru-RU" sz="2000" b="1" i="1" dirty="0" smtClean="0"/>
              <a:t>От капелек росы</a:t>
            </a:r>
          </a:p>
          <a:p>
            <a:pPr>
              <a:buNone/>
            </a:pPr>
            <a:r>
              <a:rPr lang="ru-RU" sz="2000" b="1" i="1" dirty="0" smtClean="0"/>
              <a:t>В ней что-то есть от радости,</a:t>
            </a:r>
          </a:p>
          <a:p>
            <a:pPr>
              <a:buNone/>
            </a:pPr>
            <a:r>
              <a:rPr lang="ru-RU" sz="2000" b="1" i="1" dirty="0" smtClean="0"/>
              <a:t>Гремящей, как басы!</a:t>
            </a:r>
            <a:endParaRPr lang="ru-RU" sz="2000" b="1" i="1" dirty="0"/>
          </a:p>
        </p:txBody>
      </p:sp>
      <p:pic>
        <p:nvPicPr>
          <p:cNvPr id="5" name="Рисунок 4" descr="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8640"/>
            <a:ext cx="3456384" cy="3886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-19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608512" cy="30738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о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221088"/>
            <a:ext cx="2757686" cy="24070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мастерицы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47864" y="620688"/>
            <a:ext cx="4536504" cy="34842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2376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 жили в этой слободе мастерицы, которые своими руками из глины делали волшебство – веселые расписные игрушки.</a:t>
            </a:r>
            <a:endParaRPr lang="ru-RU" sz="2400" b="1" i="1" dirty="0"/>
          </a:p>
        </p:txBody>
      </p:sp>
      <p:sp>
        <p:nvSpPr>
          <p:cNvPr id="13314" name="AutoShape 2" descr="https://zagran.guru/wp-content/uploads/2018/09/dymkovskie-igrus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zagran.guru/wp-content/uploads/2018/09/dymkovskie-igrus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94541_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84048" y="-1155449"/>
            <a:ext cx="7200801" cy="9168896"/>
          </a:xfrm>
          <a:prstGeom prst="rect">
            <a:avLst/>
          </a:prstGeom>
        </p:spPr>
      </p:pic>
      <p:pic>
        <p:nvPicPr>
          <p:cNvPr id="9" name="Рисунок 8" descr="dymkovskie-igrushki.jpg"/>
          <p:cNvPicPr>
            <a:picLocks noChangeAspect="1"/>
          </p:cNvPicPr>
          <p:nvPr/>
        </p:nvPicPr>
        <p:blipFill>
          <a:blip r:embed="rId4" cstate="print"/>
          <a:srcRect t="15621" b="8880"/>
          <a:stretch>
            <a:fillRect/>
          </a:stretch>
        </p:blipFill>
        <p:spPr>
          <a:xfrm>
            <a:off x="3347864" y="4149079"/>
            <a:ext cx="4536504" cy="25299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7504" y="1268760"/>
            <a:ext cx="4680520" cy="64807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Consolas" pitchFamily="49" charset="0"/>
              </a:rPr>
              <a:t>Затем фигурку надо высушить</a:t>
            </a:r>
            <a:endParaRPr lang="ru-RU" sz="3200" b="1" i="1" dirty="0">
              <a:solidFill>
                <a:schemeClr val="tx1"/>
              </a:solidFill>
              <a:latin typeface="+mn-lt"/>
              <a:cs typeface="Consolas" pitchFamily="49" charset="0"/>
            </a:endParaRPr>
          </a:p>
        </p:txBody>
      </p:sp>
      <p:pic>
        <p:nvPicPr>
          <p:cNvPr id="4" name="Содержимое 3" descr="руки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5750" r="5750"/>
          <a:stretch>
            <a:fillRect/>
          </a:stretch>
        </p:blipFill>
        <p:spPr>
          <a:xfrm rot="247583">
            <a:off x="5033802" y="323966"/>
            <a:ext cx="3868234" cy="29677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788024" y="3356992"/>
            <a:ext cx="4104456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Берет мастер мягкий кусок глины и начинает лепить из нее фигурку</a:t>
            </a:r>
            <a:endParaRPr lang="ru-RU" sz="3200" b="1" i="1" dirty="0"/>
          </a:p>
        </p:txBody>
      </p:sp>
      <p:pic>
        <p:nvPicPr>
          <p:cNvPr id="5" name="Рисунок 4" descr="с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7814">
            <a:off x="633058" y="2464921"/>
            <a:ext cx="3960440" cy="35283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обжиг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000375" cy="23574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1447">
            <a:off x="5503744" y="1632244"/>
            <a:ext cx="2800060" cy="32795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 descr="роспис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05064"/>
            <a:ext cx="3810001" cy="25288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385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Затем отправить в печь - обжигать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35716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После обжига фигурку покрывают мелом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072074"/>
            <a:ext cx="360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 только потом расписывают яркими красками</a:t>
            </a:r>
            <a:endParaRPr lang="ru-RU" sz="28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64259" y="-1235658"/>
            <a:ext cx="7029399" cy="9157916"/>
          </a:xfrm>
          <a:prstGeom prst="rect">
            <a:avLst/>
          </a:prstGeom>
        </p:spPr>
      </p:pic>
      <p:pic>
        <p:nvPicPr>
          <p:cNvPr id="4" name="Рисунок 3" descr="орнамент.jpg"/>
          <p:cNvPicPr>
            <a:picLocks noChangeAspect="1"/>
          </p:cNvPicPr>
          <p:nvPr/>
        </p:nvPicPr>
        <p:blipFill>
          <a:blip r:embed="rId3" cstate="print"/>
          <a:srcRect l="52141"/>
          <a:stretch>
            <a:fillRect/>
          </a:stretch>
        </p:blipFill>
        <p:spPr>
          <a:xfrm>
            <a:off x="1259632" y="2204864"/>
            <a:ext cx="1872208" cy="36059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836711"/>
            <a:ext cx="6912768" cy="5616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А узоры очень простые : круги, точки, волнистые и прямые линии, клетка.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Все цвета - яркие.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уз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42515" y="3430293"/>
            <a:ext cx="3168352" cy="2445687"/>
          </a:xfrm>
          <a:prstGeom prst="rect">
            <a:avLst/>
          </a:prstGeom>
        </p:spPr>
      </p:pic>
      <p:pic>
        <p:nvPicPr>
          <p:cNvPr id="6" name="Рисунок 5" descr="s08044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708920"/>
            <a:ext cx="2191537" cy="280831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88640"/>
            <a:ext cx="6912768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>Вот такие красочные игрушки выходят 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из рук мастериц</a:t>
            </a:r>
            <a:endParaRPr lang="ru-RU" sz="3200" b="1" i="1" dirty="0">
              <a:latin typeface="+mn-lt"/>
            </a:endParaRPr>
          </a:p>
        </p:txBody>
      </p:sp>
      <p:pic>
        <p:nvPicPr>
          <p:cNvPr id="4" name="Рисунок 3" descr="7153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04864"/>
            <a:ext cx="5472608" cy="41044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6052" cy="7200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+mn-lt"/>
              </a:rPr>
              <a:t>Карусель</a:t>
            </a:r>
            <a:endParaRPr lang="ru-RU" sz="4800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Содержимое 3" descr="карусе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93282">
            <a:off x="467544" y="1480878"/>
            <a:ext cx="4214842" cy="45259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119675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Еле-еле, еле-еле, Закружились карусели, а потом, потом, потом – все бегом, бегом, бегом</a:t>
            </a:r>
            <a:endParaRPr lang="ru-RU" sz="2400" b="1" dirty="0"/>
          </a:p>
        </p:txBody>
      </p:sp>
      <p:pic>
        <p:nvPicPr>
          <p:cNvPr id="7" name="Рисунок 6" descr="hello_html_69e4f5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56992"/>
            <a:ext cx="3317354" cy="31846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292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Дымковская игрушка</vt:lpstr>
      <vt:lpstr>Слайд 2</vt:lpstr>
      <vt:lpstr>Слайд 3</vt:lpstr>
      <vt:lpstr>Слайд 4</vt:lpstr>
      <vt:lpstr>Затем фигурку надо высушить</vt:lpstr>
      <vt:lpstr>Слайд 6</vt:lpstr>
      <vt:lpstr>Слайд 7</vt:lpstr>
      <vt:lpstr>Вот такие красочные игрушки выходят  из рук мастериц</vt:lpstr>
      <vt:lpstr>Карусель</vt:lpstr>
      <vt:lpstr>Слайд 10</vt:lpstr>
      <vt:lpstr>Водоноски</vt:lpstr>
      <vt:lpstr>Индюк</vt:lpstr>
      <vt:lpstr>Девицы - красавицы</vt:lpstr>
      <vt:lpstr>Петушки</vt:lpstr>
      <vt:lpstr>Кони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дидактический материал по (укажите предмет, класс, тему) </dc:title>
  <cp:lastModifiedBy>админ</cp:lastModifiedBy>
  <cp:revision>113</cp:revision>
  <dcterms:modified xsi:type="dcterms:W3CDTF">2020-06-24T04:37:57Z</dcterms:modified>
</cp:coreProperties>
</file>