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3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F78A-69BE-44F2-9082-9C026DD8D63F}" type="datetimeFigureOut">
              <a:rPr lang="ru-RU" smtClean="0"/>
              <a:pPr/>
              <a:t>23.06.2020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01B8B-EB59-4360-9955-E4A7BDE4CCA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Для прочного усвоения знаний их необходимо заинтересовать работой. Непринужденный разговор с детьми, который ведется в неторопливом темпе, привлекательность наглядных пособий, широкое использование игровых упражнений и дидактических игр - все это создает у детей хороший эмоциональный настрой. Используются игры, в которых игровое действие является в то же время элементарным математическим действием - "Найди столько же!", "Разложи по порядку!" и др. В конце занятия часто проводятся подвижные игры, включающие ходьбу и бег: "Найди свой домик!", "Автомобили и гаражи". Они дают детям двигательную разрядку.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u="none" strike="noStrike"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При подборе дидактических игр необходимо учитывать, что на развитие умственной активности детей в игре влияет ее организация. Перед каждым ребенком должна быть поставлена определенная задача, чтобы он встречался при ее решении с некоторыми трудностями, а не получал все в готовом виде.</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2601B8B-EB59-4360-9955-E4A7BDE4CCAF}"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какие программные задачи он будет решать с их помощью,</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кого привлечь к активной роли, или, наоборот, одних несколько сдержать, чтобы они не подавляли инициативу и творчество своих товарищей, другим помочь обрести веру в свои силы.</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сообразительности, творчеству, самостоятельности и закрепляют сенсорный опыт.</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Главная особенность дидактической игры в том, что задание предлагается детям в игровой форме, которая состоит из познавательного и воспитательного содержания, а также - игровых заданий, игровых действий и организационных отношений. Познавательное и воспитательное содержание формулируются как цель, т.е. формирование элементарных математических представлений то, ради чего педагог организует игру. Эта цель конкретизируется в доступной для ребенка форме, в игровом задании, порождая вопрос «Как это сделать?»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Педагог же организует и направляет игру, выступает в роли исполнителя игрового задания, советчика, помощника в правильном выборе, поддержке и активизации положительного влияния детей друг на друга.</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дошкольном возрасте игра имеет важнейшее значение в жизни маленького ребенка. Потребность в игре у детей сохраняется и занимает значительное место и впервые годы их обучения в школе. В играх нет реальной обусловленности обстоятельствами, пространством, временем. Дети - творцы настоящего и будущего. В этом заключается обаяние игры.</a:t>
            </a:r>
          </a:p>
          <a:p>
            <a:r>
              <a:rPr lang="ru-RU" sz="1200" kern="1200" dirty="0" smtClean="0">
                <a:solidFill>
                  <a:schemeClr val="tx1"/>
                </a:solidFill>
                <a:latin typeface="+mn-lt"/>
                <a:ea typeface="+mn-ea"/>
                <a:cs typeface="+mn-cs"/>
              </a:rPr>
              <a:t> </a:t>
            </a:r>
          </a:p>
          <a:p>
            <a:endParaRPr lang="ru-RU" dirty="0" smtClean="0"/>
          </a:p>
          <a:p>
            <a:r>
              <a:rPr lang="ru-RU" dirty="0" smtClean="0"/>
              <a:t> </a:t>
            </a:r>
          </a:p>
          <a:p>
            <a:endParaRPr lang="ru-RU" sz="1200"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игре ребенок делает открытия того, что давно известно взрослому. Дети не ставят в игре каких-либо иных целей, чем играть.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1. Игры с цифрами и числами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2. Игры путешествие во времени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3. Игры на ориентирование в пространстве</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4. Игры с геометрическими фигурами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5. Игры на логическое мышление</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 первой группе игр относится обучение детей счету в прямом и обратном порядке. Используя сказочный сюжет детей, знакомят с образованием всех чисел в пределах 10, путем сравнивания равных и неравных групп предметов. Сравниваются две группы предметов, расположенные то на нижней, то на верхней полоске счетной линейки. Это делается для того, чтобы у детей не возникало ошибочное представление о том, что большее число всегда находится на верхней полосе, а меньшее на - нижней.</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Вторая группа математических игр (игры - путешествие во времени) 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дидактические 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дидактические 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CE07E-82B8-4896-84F6-1FD049D1B3B2}" type="datetimeFigureOut">
              <a:rPr lang="ru-RU" smtClean="0"/>
              <a:pPr/>
              <a:t>23.06.2020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CE07E-82B8-4896-84F6-1FD049D1B3B2}" type="datetimeFigureOut">
              <a:rPr lang="ru-RU" smtClean="0"/>
              <a:pPr/>
              <a:t>23.06.2020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952F-21B9-4D39-AB3D-31AF15E43E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90660357.jpg"/>
          <p:cNvPicPr>
            <a:picLocks noChangeAspect="1"/>
          </p:cNvPicPr>
          <p:nvPr/>
        </p:nvPicPr>
        <p:blipFill>
          <a:blip r:embed="rId3" cstate="print"/>
          <a:stretch>
            <a:fillRect/>
          </a:stretch>
        </p:blipFill>
        <p:spPr>
          <a:xfrm>
            <a:off x="0" y="0"/>
            <a:ext cx="9144000" cy="6858000"/>
          </a:xfrm>
          <a:prstGeom prst="rect">
            <a:avLst/>
          </a:prstGeom>
        </p:spPr>
      </p:pic>
      <p:sp>
        <p:nvSpPr>
          <p:cNvPr id="12290" name="Rectangle 2"/>
          <p:cNvSpPr>
            <a:spLocks noChangeArrowheads="1"/>
          </p:cNvSpPr>
          <p:nvPr/>
        </p:nvSpPr>
        <p:spPr bwMode="auto">
          <a:xfrm>
            <a:off x="395536" y="551962"/>
            <a:ext cx="813690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latin typeface="Arial" pitchFamily="34" charset="0"/>
                <a:ea typeface="Times New Roman" pitchFamily="18" charset="0"/>
              </a:rPr>
              <a:t>                      </a:t>
            </a:r>
            <a:r>
              <a:rPr lang="ru-RU" sz="2800" b="1" dirty="0" smtClean="0">
                <a:solidFill>
                  <a:srgbClr val="C00000"/>
                </a:solidFill>
                <a:latin typeface="Arial" pitchFamily="34" charset="0"/>
                <a:ea typeface="Times New Roman" pitchFamily="18" charset="0"/>
              </a:rPr>
              <a:t> </a:t>
            </a:r>
            <a:endParaRPr lang="ru-RU" sz="4800" dirty="0">
              <a:solidFill>
                <a:srgbClr val="C0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r>
              <a:rPr lang="ru-RU" sz="4000" b="1" dirty="0" smtClean="0">
                <a:solidFill>
                  <a:srgbClr val="0070C0"/>
                </a:solidFill>
                <a:latin typeface="Times New Roman" pitchFamily="18" charset="0"/>
                <a:ea typeface="Times New Roman" pitchFamily="18" charset="0"/>
                <a:cs typeface="Times New Roman" pitchFamily="18" charset="0"/>
              </a:rPr>
              <a:t>Дидактическая</a:t>
            </a: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игра </a:t>
            </a:r>
          </a:p>
          <a:p>
            <a:pPr marL="0" marR="0" lvl="0" indent="0" algn="ctr" defTabSz="914400" rtl="0" eaLnBrk="1" fontAlgn="base" latinLnBrk="0" hangingPunct="1">
              <a:lnSpc>
                <a:spcPct val="100000"/>
              </a:lnSpc>
              <a:spcBef>
                <a:spcPct val="0"/>
              </a:spcBef>
              <a:spcAft>
                <a:spcPct val="0"/>
              </a:spcAft>
              <a:buClrTx/>
              <a:buSzTx/>
              <a:buFontTx/>
              <a:buNone/>
              <a:tabLst/>
            </a:pPr>
            <a:r>
              <a:rPr lang="ru-RU" sz="4000" b="1" dirty="0" smtClean="0">
                <a:solidFill>
                  <a:srgbClr val="0070C0"/>
                </a:solidFill>
                <a:latin typeface="Times New Roman" pitchFamily="18" charset="0"/>
                <a:ea typeface="Times New Roman" pitchFamily="18" charset="0"/>
                <a:cs typeface="Times New Roman" pitchFamily="18" charset="0"/>
              </a:rPr>
              <a:t>в формировании элементарных математических представлений</a:t>
            </a: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p>
        </p:txBody>
      </p:sp>
      <p:sp>
        <p:nvSpPr>
          <p:cNvPr id="31745" name="Rectangle 1"/>
          <p:cNvSpPr>
            <a:spLocks noChangeArrowheads="1"/>
          </p:cNvSpPr>
          <p:nvPr/>
        </p:nvSpPr>
        <p:spPr bwMode="auto">
          <a:xfrm>
            <a:off x="0" y="3571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МКДОУ детский сад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Северяночка</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8" name="Прямоугольник 7"/>
          <p:cNvSpPr/>
          <p:nvPr/>
        </p:nvSpPr>
        <p:spPr>
          <a:xfrm>
            <a:off x="5572132" y="5143512"/>
            <a:ext cx="3306739" cy="369332"/>
          </a:xfrm>
          <a:prstGeom prst="rect">
            <a:avLst/>
          </a:prstGeom>
        </p:spPr>
        <p:txBody>
          <a:bodyPr wrap="none">
            <a:spAutoFit/>
          </a:bodyPr>
          <a:lstStyle/>
          <a:p>
            <a:r>
              <a:rPr lang="ru-RU" b="1" dirty="0" smtClean="0">
                <a:solidFill>
                  <a:srgbClr val="002060"/>
                </a:solidFill>
                <a:latin typeface="Times New Roman" pitchFamily="18" charset="0"/>
                <a:cs typeface="Times New Roman" pitchFamily="18" charset="0"/>
              </a:rPr>
              <a:t>Выполнила: </a:t>
            </a:r>
            <a:r>
              <a:rPr lang="ru-RU" b="1" dirty="0" smtClean="0">
                <a:solidFill>
                  <a:srgbClr val="002060"/>
                </a:solidFill>
                <a:latin typeface="Times New Roman" pitchFamily="18" charset="0"/>
                <a:cs typeface="Times New Roman" pitchFamily="18" charset="0"/>
              </a:rPr>
              <a:t>Мартынова И.Н.</a:t>
            </a:r>
            <a:endParaRPr lang="ru-RU" dirty="0"/>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144000" cy="6857999"/>
          </a:xfrm>
        </p:spPr>
      </p:pic>
      <p:sp>
        <p:nvSpPr>
          <p:cNvPr id="5" name="Прямоугольник 4"/>
          <p:cNvSpPr/>
          <p:nvPr/>
        </p:nvSpPr>
        <p:spPr>
          <a:xfrm>
            <a:off x="2286000" y="332656"/>
            <a:ext cx="5310336" cy="5262979"/>
          </a:xfrm>
          <a:prstGeom prst="rect">
            <a:avLst/>
          </a:prstGeom>
        </p:spPr>
        <p:txBody>
          <a:bodyPr wrap="square">
            <a:spAutoFit/>
          </a:bodyPr>
          <a:lstStyle/>
          <a:p>
            <a:r>
              <a:rPr lang="ru-RU" sz="2400" dirty="0" smtClean="0">
                <a:solidFill>
                  <a:srgbClr val="0070C0"/>
                </a:solidFill>
                <a:latin typeface="Times New Roman" pitchFamily="18" charset="0"/>
                <a:cs typeface="Times New Roman" pitchFamily="18" charset="0"/>
              </a:rPr>
              <a:t>Пятая группа это дидактические </a:t>
            </a:r>
            <a:r>
              <a:rPr lang="ru-RU" sz="2400" dirty="0">
                <a:solidFill>
                  <a:srgbClr val="0070C0"/>
                </a:solidFill>
                <a:latin typeface="Times New Roman" pitchFamily="18" charset="0"/>
                <a:cs typeface="Times New Roman" pitchFamily="18" charset="0"/>
              </a:rPr>
              <a:t>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p>
        </p:txBody>
      </p:sp>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315416"/>
            <a:ext cx="9144000" cy="6858000"/>
          </a:xfrm>
        </p:spPr>
      </p:pic>
      <p:sp>
        <p:nvSpPr>
          <p:cNvPr id="5" name="Прямоугольник 4"/>
          <p:cNvSpPr/>
          <p:nvPr/>
        </p:nvSpPr>
        <p:spPr>
          <a:xfrm>
            <a:off x="2286000" y="188641"/>
            <a:ext cx="5598368" cy="830997"/>
          </a:xfrm>
          <a:prstGeom prst="rect">
            <a:avLst/>
          </a:prstGeom>
        </p:spPr>
        <p:txBody>
          <a:bodyPr wrap="square">
            <a:spAutoFit/>
          </a:bodyPr>
          <a:lstStyle/>
          <a:p>
            <a:pPr>
              <a:defRPr/>
            </a:pPr>
            <a:r>
              <a:rPr lang="ru-RU" dirty="0" smtClean="0">
                <a:solidFill>
                  <a:srgbClr val="FF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Место и продолжительность проведения дидактических игр  по математике</a:t>
            </a:r>
            <a:r>
              <a:rPr lang="ru-RU" sz="2400" b="1" i="1" u="sng" dirty="0" smtClean="0">
                <a:solidFill>
                  <a:srgbClr val="C00000"/>
                </a:solidFill>
              </a:rPr>
              <a:t> </a:t>
            </a:r>
            <a:endParaRPr lang="ru-RU" sz="2400" dirty="0" smtClean="0">
              <a:solidFill>
                <a:srgbClr val="C00000"/>
              </a:solidFill>
              <a:latin typeface="Times New Roman" pitchFamily="18" charset="0"/>
              <a:cs typeface="Times New Roman" pitchFamily="18" charset="0"/>
            </a:endParaRPr>
          </a:p>
        </p:txBody>
      </p:sp>
      <p:sp>
        <p:nvSpPr>
          <p:cNvPr id="6" name="Прямоугольник 5"/>
          <p:cNvSpPr/>
          <p:nvPr/>
        </p:nvSpPr>
        <p:spPr>
          <a:xfrm>
            <a:off x="1691680" y="1484784"/>
            <a:ext cx="3024336" cy="2585323"/>
          </a:xfrm>
          <a:prstGeom prst="rect">
            <a:avLst/>
          </a:prstGeom>
        </p:spPr>
        <p:txBody>
          <a:bodyPr wrap="square">
            <a:spAutoFit/>
          </a:bodyPr>
          <a:lstStyle/>
          <a:p>
            <a:r>
              <a:rPr lang="ru-RU" dirty="0" smtClean="0">
                <a:solidFill>
                  <a:srgbClr val="0070C0"/>
                </a:solidFill>
                <a:latin typeface="Times New Roman" pitchFamily="18" charset="0"/>
                <a:cs typeface="Times New Roman" pitchFamily="18" charset="0"/>
              </a:rPr>
              <a:t>Занятия по математике проводятся еженедельно, начиная с сентября, в определенный день недели. Продолжительность занятий - 30 мин. На каждом занятии идет работа одновременно по новой теме и повторению пройденного.</a:t>
            </a:r>
            <a:endParaRPr lang="ru-RU" dirty="0">
              <a:solidFill>
                <a:srgbClr val="0070C0"/>
              </a:solidFill>
              <a:latin typeface="Times New Roman" pitchFamily="18" charset="0"/>
              <a:cs typeface="Times New Roman" pitchFamily="18" charset="0"/>
            </a:endParaRPr>
          </a:p>
        </p:txBody>
      </p:sp>
      <p:sp>
        <p:nvSpPr>
          <p:cNvPr id="7" name="Прямоугольник 6"/>
          <p:cNvSpPr/>
          <p:nvPr/>
        </p:nvSpPr>
        <p:spPr>
          <a:xfrm>
            <a:off x="5148064" y="1268761"/>
            <a:ext cx="3528392" cy="4770537"/>
          </a:xfrm>
          <a:prstGeom prst="rect">
            <a:avLst/>
          </a:prstGeom>
        </p:spPr>
        <p:txBody>
          <a:bodyPr wrap="square">
            <a:spAutoFit/>
          </a:bodyPr>
          <a:lstStyle/>
          <a:p>
            <a:pPr>
              <a:defRPr/>
            </a:pPr>
            <a:r>
              <a:rPr lang="ru-RU" sz="1600" dirty="0" smtClean="0">
                <a:latin typeface="Times New Roman" pitchFamily="18" charset="0"/>
                <a:cs typeface="Times New Roman" pitchFamily="18" charset="0"/>
              </a:rPr>
              <a:t> </a:t>
            </a:r>
            <a:r>
              <a:rPr lang="ru-RU" sz="1600" dirty="0" smtClean="0">
                <a:solidFill>
                  <a:srgbClr val="0070C0"/>
                </a:solidFill>
                <a:latin typeface="Times New Roman" pitchFamily="18" charset="0"/>
                <a:cs typeface="Times New Roman" pitchFamily="18" charset="0"/>
              </a:rPr>
              <a:t>Для прочного усвоения знаний их необходимо заинтересовать работой. Непринужденный разговор с детьми, который ведется в неторопливом темпе, привлекательность наглядных пособий, широкое использование игровых упражнений и дидактических игр - все это создает у детей хороший эмоциональный настрой. Используются игры, в которых игровое действие является в то же время элементарным математическим действием - "Найди столько же!", "Разложи по порядку!" и др. В конце занятия часто проводятся подвижные игры, включающие ходьбу и бег: "Найди свой домик!", "Автомобили и гаражи". Они дают детям двигательную разрядку.</a:t>
            </a:r>
          </a:p>
        </p:txBody>
      </p:sp>
      <p:pic>
        <p:nvPicPr>
          <p:cNvPr id="8" name="Рисунок 7" descr="465729-1.jpg"/>
          <p:cNvPicPr>
            <a:picLocks noChangeAspect="1"/>
          </p:cNvPicPr>
          <p:nvPr/>
        </p:nvPicPr>
        <p:blipFill>
          <a:blip r:embed="rId4" cstate="print"/>
          <a:stretch>
            <a:fillRect/>
          </a:stretch>
        </p:blipFill>
        <p:spPr>
          <a:xfrm>
            <a:off x="1547664" y="4106059"/>
            <a:ext cx="2952328" cy="2131253"/>
          </a:xfrm>
          <a:prstGeom prst="rect">
            <a:avLst/>
          </a:prstGeom>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Содержимое 7" descr="90660357.jpg"/>
          <p:cNvPicPr>
            <a:picLocks noGrp="1" noChangeAspect="1"/>
          </p:cNvPicPr>
          <p:nvPr>
            <p:ph idx="1"/>
          </p:nvPr>
        </p:nvPicPr>
        <p:blipFill>
          <a:blip r:embed="rId3" cstate="print"/>
          <a:stretch>
            <a:fillRect/>
          </a:stretch>
        </p:blipFill>
        <p:spPr>
          <a:xfrm>
            <a:off x="0" y="0"/>
            <a:ext cx="9144000" cy="6857999"/>
          </a:xfrm>
        </p:spPr>
      </p:pic>
      <p:sp>
        <p:nvSpPr>
          <p:cNvPr id="9" name="Прямоугольник 8"/>
          <p:cNvSpPr/>
          <p:nvPr/>
        </p:nvSpPr>
        <p:spPr>
          <a:xfrm>
            <a:off x="611560" y="332656"/>
            <a:ext cx="8136904" cy="1569660"/>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Разработка и усовершенствование дидактических игр в зависимости от цели и задач математического занятия и значение дидактической игры для развития познавательных интересов у дошкольников</a:t>
            </a:r>
          </a:p>
        </p:txBody>
      </p:sp>
      <p:sp>
        <p:nvSpPr>
          <p:cNvPr id="11" name="Прямоугольник 10"/>
          <p:cNvSpPr/>
          <p:nvPr/>
        </p:nvSpPr>
        <p:spPr>
          <a:xfrm>
            <a:off x="539552" y="2132856"/>
            <a:ext cx="6318448" cy="1754326"/>
          </a:xfrm>
          <a:prstGeom prst="rect">
            <a:avLst/>
          </a:prstGeom>
        </p:spPr>
        <p:txBody>
          <a:bodyPr wrap="square">
            <a:spAutoFit/>
          </a:bodyPr>
          <a:lstStyle/>
          <a:p>
            <a:pPr>
              <a:defRPr/>
            </a:pPr>
            <a:r>
              <a:rPr lang="ru-RU" b="1" i="1" dirty="0" smtClean="0">
                <a:solidFill>
                  <a:srgbClr val="C00000"/>
                </a:solidFill>
                <a:latin typeface="Times New Roman" pitchFamily="18" charset="0"/>
                <a:cs typeface="Times New Roman" pitchFamily="18" charset="0"/>
              </a:rPr>
              <a:t> </a:t>
            </a:r>
            <a:r>
              <a:rPr lang="ru-RU" dirty="0" smtClean="0">
                <a:solidFill>
                  <a:srgbClr val="0070C0"/>
                </a:solidFill>
                <a:latin typeface="Times New Roman" pitchFamily="18" charset="0"/>
                <a:cs typeface="Times New Roman" pitchFamily="18" charset="0"/>
              </a:rPr>
              <a:t>При подборе дидактических игр необходимо учитывать, что на развитие умственной активности детей в игре влияет ее организация. Перед каждым ребенком должна быть поставлена определенная задача, чтобы он встречался при ее решении с некоторыми трудностями, а не получал все в готовом виде.</a:t>
            </a:r>
          </a:p>
        </p:txBody>
      </p:sp>
      <p:pic>
        <p:nvPicPr>
          <p:cNvPr id="14" name="Рисунок 13" descr="1382808236_2013-10-26_185143.gif"/>
          <p:cNvPicPr>
            <a:picLocks noChangeAspect="1"/>
          </p:cNvPicPr>
          <p:nvPr/>
        </p:nvPicPr>
        <p:blipFill>
          <a:blip r:embed="rId4" cstate="print"/>
          <a:stretch>
            <a:fillRect/>
          </a:stretch>
        </p:blipFill>
        <p:spPr>
          <a:xfrm>
            <a:off x="4283968" y="3984944"/>
            <a:ext cx="4680520" cy="2684416"/>
          </a:xfrm>
          <a:prstGeom prst="rect">
            <a:avLst/>
          </a:prstGeom>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7029400"/>
          </a:xfrm>
        </p:spPr>
      </p:pic>
      <p:sp>
        <p:nvSpPr>
          <p:cNvPr id="5" name="Скругленный прямоугольник 4"/>
          <p:cNvSpPr/>
          <p:nvPr/>
        </p:nvSpPr>
        <p:spPr>
          <a:xfrm>
            <a:off x="2843808" y="260648"/>
            <a:ext cx="42484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FFC000"/>
                </a:solidFill>
              </a:rPr>
              <a:t>Отбирая игры, воспитатель исходит из того:</a:t>
            </a:r>
            <a:endParaRPr lang="ru-RU" dirty="0">
              <a:solidFill>
                <a:srgbClr val="FFC000"/>
              </a:solidFill>
            </a:endParaRPr>
          </a:p>
        </p:txBody>
      </p:sp>
      <p:sp>
        <p:nvSpPr>
          <p:cNvPr id="19" name="Прямоугольник 18"/>
          <p:cNvSpPr/>
          <p:nvPr/>
        </p:nvSpPr>
        <p:spPr>
          <a:xfrm>
            <a:off x="1547664" y="1340769"/>
            <a:ext cx="1584176" cy="1477328"/>
          </a:xfrm>
          <a:prstGeom prst="rect">
            <a:avLst/>
          </a:prstGeom>
        </p:spPr>
        <p:txBody>
          <a:bodyPr wrap="square">
            <a:spAutoFit/>
          </a:bodyPr>
          <a:lstStyle/>
          <a:p>
            <a:r>
              <a:rPr lang="ru-RU" dirty="0" smtClean="0">
                <a:solidFill>
                  <a:srgbClr val="0070C0"/>
                </a:solidFill>
              </a:rPr>
              <a:t>Какие программные задачи он будет решать с их помощью</a:t>
            </a:r>
            <a:endParaRPr lang="ru-RU" dirty="0">
              <a:solidFill>
                <a:srgbClr val="0070C0"/>
              </a:solidFill>
            </a:endParaRPr>
          </a:p>
        </p:txBody>
      </p:sp>
      <p:sp>
        <p:nvSpPr>
          <p:cNvPr id="20" name="Прямоугольник 19"/>
          <p:cNvSpPr/>
          <p:nvPr/>
        </p:nvSpPr>
        <p:spPr>
          <a:xfrm>
            <a:off x="3203848" y="1628800"/>
            <a:ext cx="1728192" cy="2862322"/>
          </a:xfrm>
          <a:prstGeom prst="rect">
            <a:avLst/>
          </a:prstGeom>
        </p:spPr>
        <p:txBody>
          <a:bodyPr wrap="square">
            <a:spAutoFit/>
          </a:bodyPr>
          <a:lstStyle/>
          <a:p>
            <a:r>
              <a:rPr lang="ru-RU" dirty="0" smtClean="0">
                <a:solidFill>
                  <a:srgbClr val="0070C0"/>
                </a:solidFill>
              </a:rPr>
              <a:t>Как игра будет способствовать развитию умственной активности детей, воспитанию нравственных сторон личности</a:t>
            </a:r>
            <a:endParaRPr lang="ru-RU" dirty="0">
              <a:solidFill>
                <a:srgbClr val="0070C0"/>
              </a:solidFill>
            </a:endParaRPr>
          </a:p>
        </p:txBody>
      </p:sp>
      <p:sp>
        <p:nvSpPr>
          <p:cNvPr id="21" name="Прямоугольник 20"/>
          <p:cNvSpPr/>
          <p:nvPr/>
        </p:nvSpPr>
        <p:spPr>
          <a:xfrm>
            <a:off x="5076057" y="1772816"/>
            <a:ext cx="1656184" cy="923330"/>
          </a:xfrm>
          <a:prstGeom prst="rect">
            <a:avLst/>
          </a:prstGeom>
        </p:spPr>
        <p:txBody>
          <a:bodyPr wrap="square">
            <a:spAutoFit/>
          </a:bodyPr>
          <a:lstStyle/>
          <a:p>
            <a:r>
              <a:rPr lang="ru-RU" dirty="0" smtClean="0">
                <a:solidFill>
                  <a:srgbClr val="0070C0"/>
                </a:solidFill>
              </a:rPr>
              <a:t>Тренировать сенсорный опыт</a:t>
            </a:r>
            <a:endParaRPr lang="ru-RU" dirty="0">
              <a:solidFill>
                <a:srgbClr val="0070C0"/>
              </a:solidFill>
            </a:endParaRPr>
          </a:p>
        </p:txBody>
      </p:sp>
      <p:sp>
        <p:nvSpPr>
          <p:cNvPr id="22" name="Прямоугольник 21"/>
          <p:cNvSpPr/>
          <p:nvPr/>
        </p:nvSpPr>
        <p:spPr>
          <a:xfrm>
            <a:off x="6804248" y="1412777"/>
            <a:ext cx="1800200" cy="2862322"/>
          </a:xfrm>
          <a:prstGeom prst="rect">
            <a:avLst/>
          </a:prstGeom>
        </p:spPr>
        <p:txBody>
          <a:bodyPr wrap="square">
            <a:spAutoFit/>
          </a:bodyPr>
          <a:lstStyle/>
          <a:p>
            <a:r>
              <a:rPr lang="ru-RU" dirty="0" smtClean="0">
                <a:solidFill>
                  <a:srgbClr val="0070C0"/>
                </a:solidFill>
              </a:rPr>
              <a:t>Соответствует ли дидактическая задача игры тому программному содержанию, которое изучается на занятиях </a:t>
            </a:r>
            <a:endParaRPr lang="ru-RU" dirty="0">
              <a:solidFill>
                <a:srgbClr val="0070C0"/>
              </a:solidFill>
            </a:endParaRPr>
          </a:p>
        </p:txBody>
      </p:sp>
      <p:pic>
        <p:nvPicPr>
          <p:cNvPr id="28" name="Рисунок 27" descr="malyshi_11.png"/>
          <p:cNvPicPr>
            <a:picLocks noChangeAspect="1"/>
          </p:cNvPicPr>
          <p:nvPr/>
        </p:nvPicPr>
        <p:blipFill>
          <a:blip r:embed="rId4" cstate="print"/>
          <a:stretch>
            <a:fillRect/>
          </a:stretch>
        </p:blipFill>
        <p:spPr>
          <a:xfrm>
            <a:off x="6804248" y="4581128"/>
            <a:ext cx="2088232" cy="2276872"/>
          </a:xfrm>
          <a:prstGeom prst="rect">
            <a:avLst/>
          </a:prstGeom>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93670" y="-243408"/>
            <a:ext cx="9237670" cy="7101408"/>
          </a:xfrm>
        </p:spPr>
      </p:pic>
      <p:sp>
        <p:nvSpPr>
          <p:cNvPr id="6" name="Прямоугольник 5"/>
          <p:cNvSpPr/>
          <p:nvPr/>
        </p:nvSpPr>
        <p:spPr>
          <a:xfrm>
            <a:off x="1835696" y="188640"/>
            <a:ext cx="4968551" cy="461665"/>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Подготовка к дидактической игре</a:t>
            </a:r>
            <a:endParaRPr lang="ru-RU" sz="24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611560" y="1196751"/>
            <a:ext cx="6246440" cy="707886"/>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Четкое, ясное, немногословное объяснение содержания, правил и  игрового действия</a:t>
            </a:r>
            <a:endParaRPr lang="ru-RU" sz="2000" dirty="0">
              <a:solidFill>
                <a:srgbClr val="0070C0"/>
              </a:solidFill>
              <a:latin typeface="Times New Roman" pitchFamily="18" charset="0"/>
              <a:cs typeface="Times New Roman" pitchFamily="18" charset="0"/>
            </a:endParaRPr>
          </a:p>
        </p:txBody>
      </p:sp>
      <p:sp>
        <p:nvSpPr>
          <p:cNvPr id="8" name="Прямоугольник 7"/>
          <p:cNvSpPr/>
          <p:nvPr/>
        </p:nvSpPr>
        <p:spPr>
          <a:xfrm>
            <a:off x="611560" y="2348880"/>
            <a:ext cx="6246440" cy="1015663"/>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Наметить дидактические задачи игры, а также на каких детей в процессе игры следует обратить особое внимание</a:t>
            </a:r>
            <a:endParaRPr lang="ru-RU" sz="2000" dirty="0">
              <a:solidFill>
                <a:srgbClr val="0070C0"/>
              </a:solidFill>
              <a:latin typeface="Times New Roman" pitchFamily="18" charset="0"/>
              <a:cs typeface="Times New Roman" pitchFamily="18" charset="0"/>
            </a:endParaRPr>
          </a:p>
        </p:txBody>
      </p:sp>
      <p:sp>
        <p:nvSpPr>
          <p:cNvPr id="10" name="Прямоугольник 9"/>
          <p:cNvSpPr/>
          <p:nvPr/>
        </p:nvSpPr>
        <p:spPr>
          <a:xfrm>
            <a:off x="611560" y="3573016"/>
            <a:ext cx="6246440" cy="1600438"/>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Привлечь к активной роли, или, наоборот, одних несколько сдержать, чтобы они не подавляли инициативу и творчество своих товарищей, другим помочь обрести веру в свои силы</a:t>
            </a:r>
          </a:p>
          <a:p>
            <a:r>
              <a:rPr lang="ru-RU" dirty="0" smtClean="0">
                <a:solidFill>
                  <a:srgbClr val="0070C0"/>
                </a:solidFill>
              </a:rPr>
              <a:t> </a:t>
            </a:r>
            <a:endParaRPr lang="ru-RU" dirty="0">
              <a:solidFill>
                <a:srgbClr val="0070C0"/>
              </a:solidFill>
            </a:endParaRPr>
          </a:p>
        </p:txBody>
      </p:sp>
      <p:pic>
        <p:nvPicPr>
          <p:cNvPr id="11" name="Рисунок 10" descr="1381077402_2013-10-06_202556.gif"/>
          <p:cNvPicPr>
            <a:picLocks noChangeAspect="1"/>
          </p:cNvPicPr>
          <p:nvPr/>
        </p:nvPicPr>
        <p:blipFill>
          <a:blip r:embed="rId4" cstate="print"/>
          <a:stretch>
            <a:fillRect/>
          </a:stretch>
        </p:blipFill>
        <p:spPr>
          <a:xfrm>
            <a:off x="5851280" y="4581128"/>
            <a:ext cx="3050597" cy="2016224"/>
          </a:xfrm>
          <a:prstGeom prst="rect">
            <a:avLst/>
          </a:prstGeom>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503024" cy="6858000"/>
          </a:xfrm>
        </p:spPr>
      </p:pic>
      <p:sp>
        <p:nvSpPr>
          <p:cNvPr id="5" name="Прямоугольник 4"/>
          <p:cNvSpPr/>
          <p:nvPr/>
        </p:nvSpPr>
        <p:spPr>
          <a:xfrm>
            <a:off x="2123728" y="188640"/>
            <a:ext cx="6480720" cy="584775"/>
          </a:xfrm>
          <a:prstGeom prst="rect">
            <a:avLst/>
          </a:prstGeom>
        </p:spPr>
        <p:txBody>
          <a:bodyPr wrap="square">
            <a:spAutoFit/>
          </a:bodyPr>
          <a:lstStyle/>
          <a:p>
            <a:r>
              <a:rPr lang="ru-RU" sz="3200" dirty="0" smtClean="0">
                <a:solidFill>
                  <a:srgbClr val="C00000"/>
                </a:solidFill>
                <a:latin typeface="Times New Roman" pitchFamily="18" charset="0"/>
                <a:cs typeface="Times New Roman" pitchFamily="18" charset="0"/>
              </a:rPr>
              <a:t>Дидактическая игра способствует</a:t>
            </a:r>
            <a:endParaRPr lang="ru-RU" sz="32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2123728" y="764704"/>
            <a:ext cx="3744416" cy="800219"/>
          </a:xfrm>
          <a:prstGeom prst="rect">
            <a:avLst/>
          </a:prstGeom>
        </p:spPr>
        <p:txBody>
          <a:bodyPr wrap="square">
            <a:spAutoFit/>
          </a:bodyPr>
          <a:lstStyle/>
          <a:p>
            <a:endParaRPr lang="ru-RU" dirty="0" smtClean="0"/>
          </a:p>
          <a:p>
            <a:r>
              <a:rPr lang="ru-RU" sz="2800" dirty="0" smtClean="0">
                <a:solidFill>
                  <a:srgbClr val="C00000"/>
                </a:solidFill>
                <a:latin typeface="Times New Roman" pitchFamily="18" charset="0"/>
                <a:cs typeface="Times New Roman" pitchFamily="18" charset="0"/>
              </a:rPr>
              <a:t>*</a:t>
            </a:r>
            <a:r>
              <a:rPr lang="ru-RU" sz="2800" dirty="0" smtClean="0">
                <a:solidFill>
                  <a:srgbClr val="0070C0"/>
                </a:solidFill>
                <a:latin typeface="Times New Roman" pitchFamily="18" charset="0"/>
                <a:cs typeface="Times New Roman" pitchFamily="18" charset="0"/>
              </a:rPr>
              <a:t>Развитию внимания</a:t>
            </a:r>
            <a:endParaRPr lang="ru-RU" sz="2800" dirty="0">
              <a:solidFill>
                <a:srgbClr val="0070C0"/>
              </a:solidFill>
              <a:latin typeface="Times New Roman" pitchFamily="18" charset="0"/>
              <a:cs typeface="Times New Roman" pitchFamily="18" charset="0"/>
            </a:endParaRPr>
          </a:p>
        </p:txBody>
      </p:sp>
      <p:sp>
        <p:nvSpPr>
          <p:cNvPr id="7" name="Прямоугольник 6"/>
          <p:cNvSpPr/>
          <p:nvPr/>
        </p:nvSpPr>
        <p:spPr>
          <a:xfrm>
            <a:off x="2123728" y="1412776"/>
            <a:ext cx="4104456" cy="738664"/>
          </a:xfrm>
          <a:prstGeom prst="rect">
            <a:avLst/>
          </a:prstGeom>
        </p:spPr>
        <p:txBody>
          <a:bodyPr wrap="square">
            <a:spAutoFit/>
          </a:bodyPr>
          <a:lstStyle/>
          <a:p>
            <a:endParaRPr lang="ru-RU" dirty="0" smtClean="0"/>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Наблюдательности</a:t>
            </a:r>
            <a:endParaRPr lang="ru-RU" sz="2400" dirty="0">
              <a:solidFill>
                <a:srgbClr val="0070C0"/>
              </a:solidFill>
              <a:latin typeface="Times New Roman" pitchFamily="18" charset="0"/>
              <a:cs typeface="Times New Roman" pitchFamily="18" charset="0"/>
            </a:endParaRPr>
          </a:p>
        </p:txBody>
      </p:sp>
      <p:sp>
        <p:nvSpPr>
          <p:cNvPr id="10" name="Прямоугольник 9"/>
          <p:cNvSpPr/>
          <p:nvPr/>
        </p:nvSpPr>
        <p:spPr>
          <a:xfrm>
            <a:off x="2123728" y="2348880"/>
            <a:ext cx="4734272" cy="2677656"/>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Сообразительности</a:t>
            </a:r>
          </a:p>
          <a:p>
            <a:endParaRPr lang="ru-RU" sz="2400" dirty="0" smtClean="0">
              <a:solidFill>
                <a:srgbClr val="0070C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 *Творчеству </a:t>
            </a:r>
          </a:p>
          <a:p>
            <a:endParaRPr lang="ru-RU" sz="2400" dirty="0" smtClean="0">
              <a:solidFill>
                <a:srgbClr val="C00000"/>
              </a:solidFill>
              <a:latin typeface="Times New Roman" pitchFamily="18" charset="0"/>
              <a:cs typeface="Times New Roman" pitchFamily="18" charset="0"/>
            </a:endParaRPr>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Самостоятельности </a:t>
            </a:r>
          </a:p>
          <a:p>
            <a:r>
              <a:rPr lang="ru-RU" sz="2400" dirty="0" smtClean="0">
                <a:solidFill>
                  <a:srgbClr val="C00000"/>
                </a:solidFill>
                <a:latin typeface="Times New Roman" pitchFamily="18" charset="0"/>
                <a:cs typeface="Times New Roman" pitchFamily="18" charset="0"/>
              </a:rPr>
              <a:t> </a:t>
            </a:r>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Закрепляют сенсорный опыт</a:t>
            </a:r>
            <a:endParaRPr lang="ru-RU" sz="2400" dirty="0">
              <a:solidFill>
                <a:srgbClr val="0070C0"/>
              </a:solidFill>
              <a:latin typeface="Times New Roman" pitchFamily="18" charset="0"/>
              <a:cs typeface="Times New Roman" pitchFamily="18" charset="0"/>
            </a:endParaRPr>
          </a:p>
        </p:txBody>
      </p:sp>
      <p:pic>
        <p:nvPicPr>
          <p:cNvPr id="11" name="Рисунок 10" descr="detki15.png"/>
          <p:cNvPicPr>
            <a:picLocks noChangeAspect="1"/>
          </p:cNvPicPr>
          <p:nvPr/>
        </p:nvPicPr>
        <p:blipFill>
          <a:blip r:embed="rId4" cstate="print"/>
          <a:stretch>
            <a:fillRect/>
          </a:stretch>
        </p:blipFill>
        <p:spPr>
          <a:xfrm>
            <a:off x="5940152" y="3068960"/>
            <a:ext cx="3347864" cy="3528392"/>
          </a:xfrm>
          <a:prstGeom prst="rect">
            <a:avLst/>
          </a:prstGeom>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144000" cy="6858000"/>
          </a:xfrm>
        </p:spPr>
      </p:pic>
      <p:sp>
        <p:nvSpPr>
          <p:cNvPr id="6" name="Прямоугольник 5"/>
          <p:cNvSpPr/>
          <p:nvPr/>
        </p:nvSpPr>
        <p:spPr>
          <a:xfrm>
            <a:off x="683568" y="335846"/>
            <a:ext cx="7560840" cy="4401205"/>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Главная особенность дидактической игры в том, что задание предлагается детям в игровой форме, которая состоит из познавательного и воспитательного содержания, а также - игровых заданий, игровых действий и организационных отношений. Познавательное и воспитательное содержание формулируются как цель, т.е. формирование элементарных математических представлений то, ради чего педагог организует игру. Эта цель конкретизируется в доступной для ребенка форме, в игровом задании, порождая вопрос «Как это сделать?»</a:t>
            </a:r>
          </a:p>
          <a:p>
            <a:r>
              <a:rPr lang="ru-RU" sz="2000" dirty="0" smtClean="0">
                <a:solidFill>
                  <a:srgbClr val="0070C0"/>
                </a:solidFill>
                <a:latin typeface="Times New Roman" pitchFamily="18" charset="0"/>
                <a:cs typeface="Times New Roman" pitchFamily="18" charset="0"/>
              </a:rPr>
              <a:t> </a:t>
            </a:r>
          </a:p>
          <a:p>
            <a:r>
              <a:rPr lang="ru-RU" sz="2000" dirty="0" smtClean="0">
                <a:solidFill>
                  <a:srgbClr val="0070C0"/>
                </a:solidFill>
                <a:latin typeface="Times New Roman" pitchFamily="18" charset="0"/>
                <a:cs typeface="Times New Roman" pitchFamily="18" charset="0"/>
              </a:rPr>
              <a:t>Педагог же организует и направляет игру, выступает в роли исполнителя игрового задания, советчика, помощника в правильном выборе, поддержке и активизации положительного влияния детей друг на друга.</a:t>
            </a:r>
          </a:p>
        </p:txBody>
      </p:sp>
      <p:pic>
        <p:nvPicPr>
          <p:cNvPr id="7" name="Рисунок 6" descr="detishki2.png"/>
          <p:cNvPicPr>
            <a:picLocks noChangeAspect="1"/>
          </p:cNvPicPr>
          <p:nvPr/>
        </p:nvPicPr>
        <p:blipFill>
          <a:blip r:embed="rId4" cstate="print"/>
          <a:stretch>
            <a:fillRect/>
          </a:stretch>
        </p:blipFill>
        <p:spPr>
          <a:xfrm>
            <a:off x="5148064" y="4797152"/>
            <a:ext cx="1440160" cy="2060848"/>
          </a:xfrm>
          <a:prstGeom prst="rect">
            <a:avLst/>
          </a:prstGeom>
        </p:spPr>
      </p:pic>
      <p:pic>
        <p:nvPicPr>
          <p:cNvPr id="8" name="Рисунок 7" descr="detishki3.png"/>
          <p:cNvPicPr>
            <a:picLocks noChangeAspect="1"/>
          </p:cNvPicPr>
          <p:nvPr/>
        </p:nvPicPr>
        <p:blipFill>
          <a:blip r:embed="rId5" cstate="print"/>
          <a:stretch>
            <a:fillRect/>
          </a:stretch>
        </p:blipFill>
        <p:spPr>
          <a:xfrm>
            <a:off x="6228184" y="4869160"/>
            <a:ext cx="1368152" cy="2101351"/>
          </a:xfrm>
          <a:prstGeom prst="rect">
            <a:avLst/>
          </a:prstGeom>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2" cstate="print"/>
          <a:stretch>
            <a:fillRect/>
          </a:stretch>
        </p:blipFill>
        <p:spPr>
          <a:xfrm>
            <a:off x="0" y="0"/>
            <a:ext cx="9144000" cy="6858000"/>
          </a:xfrm>
        </p:spPr>
      </p:pic>
      <p:sp>
        <p:nvSpPr>
          <p:cNvPr id="9" name="TextBox 8"/>
          <p:cNvSpPr txBox="1"/>
          <p:nvPr/>
        </p:nvSpPr>
        <p:spPr>
          <a:xfrm>
            <a:off x="251520" y="404664"/>
            <a:ext cx="8496944" cy="369332"/>
          </a:xfrm>
          <a:prstGeom prst="rect">
            <a:avLst/>
          </a:prstGeom>
          <a:noFill/>
        </p:spPr>
        <p:txBody>
          <a:bodyPr wrap="square" rtlCol="0">
            <a:spAutoFit/>
          </a:bodyPr>
          <a:lstStyle/>
          <a:p>
            <a:endParaRPr lang="ru-RU" dirty="0"/>
          </a:p>
        </p:txBody>
      </p:sp>
      <p:sp>
        <p:nvSpPr>
          <p:cNvPr id="15366" name="Rectangle 6"/>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2" name="Вертикальный свиток 11"/>
          <p:cNvSpPr/>
          <p:nvPr/>
        </p:nvSpPr>
        <p:spPr>
          <a:xfrm>
            <a:off x="1763688" y="476672"/>
            <a:ext cx="6192688" cy="63813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FFFF00"/>
                </a:solidFill>
              </a:rPr>
              <a:t>По словам В.А. Сухомлинского: “Без игры нет и не может быть полноценного умственного развития. Игра это огромное светлое окно, через которое в духовный </a:t>
            </a:r>
            <a:r>
              <a:rPr lang="ru-RU" sz="2800" dirty="0" smtClean="0">
                <a:solidFill>
                  <a:srgbClr val="FFFF00"/>
                </a:solidFill>
              </a:rPr>
              <a:t>мир ребенка </a:t>
            </a:r>
            <a:r>
              <a:rPr lang="ru-RU" sz="2800" dirty="0">
                <a:solidFill>
                  <a:srgbClr val="FFFF00"/>
                </a:solidFill>
              </a:rPr>
              <a:t>вливается живительный поток представлений, понятий. Игра это искра, зажигающая огонек пытливости и любознательности.”</a:t>
            </a:r>
          </a:p>
          <a:p>
            <a:pPr algn="ctr"/>
            <a:r>
              <a:rPr lang="ru-RU" sz="2800" dirty="0" smtClean="0">
                <a:solidFill>
                  <a:srgbClr val="FFFF00"/>
                </a:solidFill>
              </a:rPr>
              <a:t> </a:t>
            </a:r>
            <a:endParaRPr lang="ru-RU" sz="2800" dirty="0">
              <a:solidFill>
                <a:srgbClr val="FFFF00"/>
              </a:solidFill>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hidden="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lum/>
          </a:blip>
          <a:stretch>
            <a:fillRect/>
          </a:stretch>
        </p:blipFill>
        <p:spPr>
          <a:xfrm>
            <a:off x="0" y="0"/>
            <a:ext cx="9144000" cy="6858000"/>
          </a:xfrm>
        </p:spPr>
      </p:pic>
      <p:sp>
        <p:nvSpPr>
          <p:cNvPr id="15" name="Прямоугольник 14"/>
          <p:cNvSpPr/>
          <p:nvPr/>
        </p:nvSpPr>
        <p:spPr>
          <a:xfrm>
            <a:off x="1691680" y="332656"/>
            <a:ext cx="6264696" cy="800219"/>
          </a:xfrm>
          <a:prstGeom prst="rect">
            <a:avLst/>
          </a:prstGeom>
        </p:spPr>
        <p:txBody>
          <a:bodyPr wrap="square">
            <a:spAutoFit/>
          </a:bodyPr>
          <a:lstStyle/>
          <a:p>
            <a:r>
              <a:rPr lang="ru-RU" sz="2800" dirty="0" smtClean="0">
                <a:solidFill>
                  <a:srgbClr val="C00000"/>
                </a:solidFill>
                <a:latin typeface="Times New Roman" pitchFamily="18" charset="0"/>
                <a:cs typeface="Times New Roman" pitchFamily="18" charset="0"/>
              </a:rPr>
              <a:t>Роль дидактической игры в ФЭМП      </a:t>
            </a:r>
          </a:p>
          <a:p>
            <a:r>
              <a:rPr lang="ru-RU" dirty="0" smtClean="0">
                <a:solidFill>
                  <a:srgbClr val="C00000"/>
                </a:solidFill>
              </a:rPr>
              <a:t> </a:t>
            </a:r>
          </a:p>
        </p:txBody>
      </p:sp>
      <p:sp>
        <p:nvSpPr>
          <p:cNvPr id="17" name="Прямоугольник 16"/>
          <p:cNvSpPr/>
          <p:nvPr/>
        </p:nvSpPr>
        <p:spPr>
          <a:xfrm>
            <a:off x="1691680" y="1340768"/>
            <a:ext cx="6264696" cy="4154984"/>
          </a:xfrm>
          <a:prstGeom prst="rect">
            <a:avLst/>
          </a:prstGeom>
        </p:spPr>
        <p:txBody>
          <a:bodyPr wrap="square">
            <a:spAutoFit/>
          </a:bodyPr>
          <a:lstStyle/>
          <a:p>
            <a:endParaRPr lang="ru-RU" sz="2400" dirty="0" smtClean="0">
              <a:solidFill>
                <a:srgbClr val="C0000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В </a:t>
            </a:r>
            <a:r>
              <a:rPr lang="ru-RU" sz="2400" dirty="0">
                <a:solidFill>
                  <a:srgbClr val="0070C0"/>
                </a:solidFill>
                <a:latin typeface="Times New Roman" pitchFamily="18" charset="0"/>
                <a:cs typeface="Times New Roman" pitchFamily="18" charset="0"/>
              </a:rPr>
              <a:t>дошкольном возрасте игра имеет важнейшее значение в жизни маленького ребенка. Потребность в игре у детей сохраняется и занимает значительное место и впервые годы их обучения в школе. В играх нет реальной обусловленности обстоятельствами, пространством, временем. Дети - творцы настоящего и будущего. В этом заключается обаяние игры.</a:t>
            </a:r>
          </a:p>
          <a:p>
            <a:r>
              <a:rPr lang="ru-RU" sz="2400" dirty="0">
                <a:solidFill>
                  <a:srgbClr val="0070C0"/>
                </a:solidFill>
              </a:rPr>
              <a:t> </a:t>
            </a: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396536" cy="6858000"/>
          </a:xfrm>
        </p:spPr>
      </p:pic>
      <p:sp>
        <p:nvSpPr>
          <p:cNvPr id="6" name="Прямоугольник 5"/>
          <p:cNvSpPr/>
          <p:nvPr/>
        </p:nvSpPr>
        <p:spPr>
          <a:xfrm>
            <a:off x="2267744" y="692697"/>
            <a:ext cx="5184576" cy="3785652"/>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2400" dirty="0">
                <a:solidFill>
                  <a:srgbClr val="0070C0"/>
                </a:solidFill>
                <a:latin typeface="Times New Roman" pitchFamily="18" charset="0"/>
                <a:cs typeface="Times New Roman" pitchFamily="18" charset="0"/>
              </a:rPr>
              <a:t> </a:t>
            </a:r>
          </a:p>
          <a:p>
            <a:r>
              <a:rPr lang="ru-RU" sz="2400" dirty="0">
                <a:latin typeface="Times New Roman" pitchFamily="18" charset="0"/>
                <a:cs typeface="Times New Roman" pitchFamily="18" charset="0"/>
              </a:rPr>
              <a:t> </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8000"/>
          </a:xfrm>
        </p:spPr>
      </p:pic>
      <p:sp>
        <p:nvSpPr>
          <p:cNvPr id="5" name="Прямоугольник 4"/>
          <p:cNvSpPr/>
          <p:nvPr/>
        </p:nvSpPr>
        <p:spPr>
          <a:xfrm>
            <a:off x="2627784" y="404664"/>
            <a:ext cx="3777509" cy="954107"/>
          </a:xfrm>
          <a:prstGeom prst="rect">
            <a:avLst/>
          </a:prstGeom>
        </p:spPr>
        <p:txBody>
          <a:bodyPr wrap="square" anchor="ctr">
            <a:spAutoFit/>
          </a:bodyPr>
          <a:lstStyle/>
          <a:p>
            <a:pPr>
              <a:defRPr/>
            </a:pPr>
            <a:r>
              <a:rPr lang="ru-RU" sz="2800" dirty="0">
                <a:solidFill>
                  <a:srgbClr val="C00000"/>
                </a:solidFill>
                <a:latin typeface="Times New Roman" pitchFamily="18" charset="0"/>
                <a:cs typeface="Times New Roman" pitchFamily="18" charset="0"/>
              </a:rPr>
              <a:t>Классификация </a:t>
            </a:r>
            <a:r>
              <a:rPr lang="ru-RU" sz="2800" dirty="0" smtClean="0">
                <a:solidFill>
                  <a:srgbClr val="C00000"/>
                </a:solidFill>
                <a:latin typeface="Times New Roman" pitchFamily="18" charset="0"/>
                <a:cs typeface="Times New Roman" pitchFamily="18" charset="0"/>
              </a:rPr>
              <a:t>  дидактических </a:t>
            </a:r>
            <a:r>
              <a:rPr lang="ru-RU" sz="2800" dirty="0">
                <a:solidFill>
                  <a:srgbClr val="C00000"/>
                </a:solidFill>
                <a:latin typeface="Times New Roman" pitchFamily="18" charset="0"/>
                <a:cs typeface="Times New Roman" pitchFamily="18" charset="0"/>
              </a:rPr>
              <a:t>игр</a:t>
            </a:r>
          </a:p>
        </p:txBody>
      </p:sp>
      <p:sp>
        <p:nvSpPr>
          <p:cNvPr id="7" name="Прямоугольник 6"/>
          <p:cNvSpPr/>
          <p:nvPr/>
        </p:nvSpPr>
        <p:spPr>
          <a:xfrm>
            <a:off x="1907704" y="1700808"/>
            <a:ext cx="6192688" cy="3416320"/>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1. Игры с цифрами и числами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2. Игры путешествие во времени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3. Игры на ориентирование в пространстве</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4. Игры с геометрическими фигурами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5. Игры на логическое мышление</a:t>
            </a:r>
          </a:p>
        </p:txBody>
      </p:sp>
      <p:pic>
        <p:nvPicPr>
          <p:cNvPr id="6" name="Рисунок 5" descr="1383723787_2013-11-06_000644.gif"/>
          <p:cNvPicPr>
            <a:picLocks noChangeAspect="1"/>
          </p:cNvPicPr>
          <p:nvPr/>
        </p:nvPicPr>
        <p:blipFill>
          <a:blip r:embed="rId4" cstate="print"/>
          <a:stretch>
            <a:fillRect/>
          </a:stretch>
        </p:blipFill>
        <p:spPr>
          <a:xfrm>
            <a:off x="6516216" y="4293096"/>
            <a:ext cx="2304256" cy="2232247"/>
          </a:xfrm>
          <a:prstGeom prst="rect">
            <a:avLst/>
          </a:prstGeom>
        </p:spPr>
      </p:pic>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 name="Содержимое 17" descr="90660357.jpg"/>
          <p:cNvPicPr>
            <a:picLocks noGrp="1" noChangeAspect="1"/>
          </p:cNvPicPr>
          <p:nvPr>
            <p:ph idx="1"/>
          </p:nvPr>
        </p:nvPicPr>
        <p:blipFill>
          <a:blip r:embed="rId3" cstate="print"/>
          <a:stretch>
            <a:fillRect/>
          </a:stretch>
        </p:blipFill>
        <p:spPr>
          <a:xfrm>
            <a:off x="0" y="0"/>
            <a:ext cx="9144000" cy="6857999"/>
          </a:xfrm>
        </p:spPr>
      </p:pic>
      <p:sp>
        <p:nvSpPr>
          <p:cNvPr id="19" name="Прямоугольник 18"/>
          <p:cNvSpPr/>
          <p:nvPr/>
        </p:nvSpPr>
        <p:spPr>
          <a:xfrm>
            <a:off x="1547664" y="404664"/>
            <a:ext cx="6120680" cy="4801314"/>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К первой группе игр относится обучение детей счету в прямом и обратном порядке. Используя сказочный сюжет детей, знакомят с образованием всех чисел в пределах 10, путем сравнивания равных и неравных групп предметов. Сравниваются две группы предметов, расположенные то на нижней, то на верхней полоске счетной линейки. Это делается для того, чтобы у детей не возникало ошибочное представление о том, что большее число всегда находится на верхней полосе, а меньшее на - нижней.</a:t>
            </a:r>
          </a:p>
          <a:p>
            <a:r>
              <a:rPr lang="ru-RU" dirty="0"/>
              <a:t> </a:t>
            </a:r>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7999"/>
          </a:xfrm>
        </p:spPr>
      </p:pic>
      <p:sp>
        <p:nvSpPr>
          <p:cNvPr id="5" name="Прямоугольник 4"/>
          <p:cNvSpPr/>
          <p:nvPr/>
        </p:nvSpPr>
        <p:spPr>
          <a:xfrm>
            <a:off x="2051720" y="476672"/>
            <a:ext cx="5472608" cy="5262979"/>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Вторая группа математических игр (игры - путешествие во времени) 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a:t>
            </a:r>
          </a:p>
        </p:txBody>
      </p:sp>
      <p:pic>
        <p:nvPicPr>
          <p:cNvPr id="6" name="Рисунок 5" descr="malenkije_sportsmeny_6.png"/>
          <p:cNvPicPr>
            <a:picLocks noChangeAspect="1"/>
          </p:cNvPicPr>
          <p:nvPr/>
        </p:nvPicPr>
        <p:blipFill>
          <a:blip r:embed="rId4" cstate="print"/>
          <a:stretch>
            <a:fillRect/>
          </a:stretch>
        </p:blipFill>
        <p:spPr>
          <a:xfrm>
            <a:off x="7164287" y="3284984"/>
            <a:ext cx="1979711" cy="3573016"/>
          </a:xfrm>
          <a:prstGeom prst="rect">
            <a:avLst/>
          </a:prstGeom>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1"/>
            <a:ext cx="9144000" cy="6857999"/>
          </a:xfrm>
        </p:spPr>
      </p:pic>
      <p:sp>
        <p:nvSpPr>
          <p:cNvPr id="5" name="Прямоугольник 4"/>
          <p:cNvSpPr/>
          <p:nvPr/>
        </p:nvSpPr>
        <p:spPr>
          <a:xfrm>
            <a:off x="1043608" y="692697"/>
            <a:ext cx="6552728" cy="4893647"/>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 третью группу входят игры на ориентирование в пространстве. Пространственные представления детей постоянно расширяются и закрепляются в процессе всех видов деятельности. Задачей педагога является научить детей ориентироваться в специально созданных пространственных ситуациях и определять свое место по заданному условию. При помощи дидактических игр и упражнений дети овладевают умением определять словом положение того или иного предмета по отношению к другому. </a:t>
            </a:r>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8000"/>
          </a:xfrm>
        </p:spPr>
      </p:pic>
      <p:sp>
        <p:nvSpPr>
          <p:cNvPr id="5" name="Прямоугольник 4"/>
          <p:cNvSpPr/>
          <p:nvPr/>
        </p:nvSpPr>
        <p:spPr>
          <a:xfrm>
            <a:off x="1907704" y="620688"/>
            <a:ext cx="6264696" cy="3046988"/>
          </a:xfrm>
          <a:prstGeom prst="rect">
            <a:avLst/>
          </a:prstGeom>
        </p:spPr>
        <p:txBody>
          <a:bodyPr wrap="square">
            <a:spAutoFit/>
          </a:bodyPr>
          <a:lstStyle/>
          <a:p>
            <a:r>
              <a:rPr lang="ru-RU" sz="2400" dirty="0" smtClean="0">
                <a:solidFill>
                  <a:srgbClr val="0070C0"/>
                </a:solidFill>
                <a:latin typeface="Times New Roman" pitchFamily="18" charset="0"/>
                <a:cs typeface="Times New Roman" pitchFamily="18" charset="0"/>
              </a:rPr>
              <a:t>Четвертая группа игр используется для </a:t>
            </a:r>
            <a:r>
              <a:rPr lang="ru-RU" sz="2400" dirty="0">
                <a:solidFill>
                  <a:srgbClr val="0070C0"/>
                </a:solidFill>
                <a:latin typeface="Times New Roman" pitchFamily="18" charset="0"/>
                <a:cs typeface="Times New Roman" pitchFamily="18" charset="0"/>
              </a:rPr>
              <a:t>закрепления знаний о форме геометрических фигур детям предлагается узнать в окружающих предметах форму круга, треугольника, квадрата. Использование данных дидактических игр способствует закреплению у детей памяти, внимания, мышления. </a:t>
            </a:r>
          </a:p>
        </p:txBody>
      </p:sp>
      <p:pic>
        <p:nvPicPr>
          <p:cNvPr id="6" name="Рисунок 5" descr="big_6_20113516b1b9d62e_1263974327_12.jpg"/>
          <p:cNvPicPr>
            <a:picLocks noChangeAspect="1"/>
          </p:cNvPicPr>
          <p:nvPr/>
        </p:nvPicPr>
        <p:blipFill>
          <a:blip r:embed="rId4" cstate="print"/>
          <a:stretch>
            <a:fillRect/>
          </a:stretch>
        </p:blipFill>
        <p:spPr>
          <a:xfrm>
            <a:off x="4211960" y="3356992"/>
            <a:ext cx="4680520" cy="3240360"/>
          </a:xfrm>
          <a:prstGeom prst="rect">
            <a:avLst/>
          </a:prstGeom>
        </p:spPr>
      </p:pic>
    </p:spTree>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1472</Words>
  <Application>Microsoft Office PowerPoint</Application>
  <PresentationFormat>Экран (4:3)</PresentationFormat>
  <Paragraphs>119</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админ</cp:lastModifiedBy>
  <cp:revision>43</cp:revision>
  <dcterms:created xsi:type="dcterms:W3CDTF">2013-12-12T10:34:46Z</dcterms:created>
  <dcterms:modified xsi:type="dcterms:W3CDTF">2020-06-23T23:51:04Z</dcterms:modified>
</cp:coreProperties>
</file>