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89" r:id="rId2"/>
    <p:sldId id="290" r:id="rId3"/>
    <p:sldId id="269" r:id="rId4"/>
    <p:sldId id="270" r:id="rId5"/>
    <p:sldId id="272" r:id="rId6"/>
    <p:sldId id="271" r:id="rId7"/>
    <p:sldId id="273" r:id="rId8"/>
    <p:sldId id="275" r:id="rId9"/>
    <p:sldId id="274" r:id="rId10"/>
    <p:sldId id="276" r:id="rId11"/>
    <p:sldId id="279" r:id="rId12"/>
    <p:sldId id="281" r:id="rId13"/>
    <p:sldId id="282" r:id="rId14"/>
    <p:sldId id="292" r:id="rId15"/>
    <p:sldId id="283" r:id="rId16"/>
    <p:sldId id="284" r:id="rId17"/>
    <p:sldId id="285" r:id="rId18"/>
    <p:sldId id="286" r:id="rId19"/>
    <p:sldId id="287" r:id="rId20"/>
    <p:sldId id="29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6600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278" autoAdjust="0"/>
    <p:restoredTop sz="94660"/>
  </p:normalViewPr>
  <p:slideViewPr>
    <p:cSldViewPr>
      <p:cViewPr>
        <p:scale>
          <a:sx n="80" d="100"/>
          <a:sy n="80" d="100"/>
        </p:scale>
        <p:origin x="-2100" y="-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Январь 2016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dLbls>
            <c:dLblPos val="inEnd"/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0%</c:formatCode>
                <c:ptCount val="1"/>
                <c:pt idx="0">
                  <c:v>0.45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Май 2016</c:v>
                </c:pt>
              </c:strCache>
            </c:strRef>
          </c:tx>
          <c:spPr>
            <a:solidFill>
              <a:srgbClr val="FF660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dLbls>
            <c:dLblPos val="inEnd"/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0%</c:formatCode>
                <c:ptCount val="1"/>
                <c:pt idx="0">
                  <c:v>0.64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Сентябрь 2016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dLbls>
            <c:dLblPos val="inEnd"/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0%</c:formatCode>
                <c:ptCount val="1"/>
                <c:pt idx="0">
                  <c:v>0.65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Май 2017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dLbls>
            <c:dLblPos val="inEnd"/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0%</c:formatCode>
                <c:ptCount val="1"/>
                <c:pt idx="0">
                  <c:v>0.87</c:v>
                </c:pt>
              </c:numCache>
            </c:numRef>
          </c:val>
        </c:ser>
        <c:gapWidth val="75"/>
        <c:overlap val="-25"/>
        <c:axId val="116262784"/>
        <c:axId val="116264320"/>
      </c:barChart>
      <c:catAx>
        <c:axId val="116262784"/>
        <c:scaling>
          <c:orientation val="minMax"/>
        </c:scaling>
        <c:axPos val="b"/>
        <c:numFmt formatCode="General" sourceLinked="1"/>
        <c:majorTickMark val="none"/>
        <c:tickLblPos val="nextTo"/>
        <c:crossAx val="116264320"/>
        <c:crosses val="autoZero"/>
        <c:auto val="1"/>
        <c:lblAlgn val="ctr"/>
        <c:lblOffset val="100"/>
      </c:catAx>
      <c:valAx>
        <c:axId val="116264320"/>
        <c:scaling>
          <c:orientation val="minMax"/>
        </c:scaling>
        <c:axPos val="l"/>
        <c:majorGridlines/>
        <c:numFmt formatCode="0%" sourceLinked="1"/>
        <c:majorTickMark val="none"/>
        <c:tickLblPos val="nextTo"/>
        <c:txPr>
          <a:bodyPr/>
          <a:lstStyle/>
          <a:p>
            <a:pPr>
              <a:defRPr>
                <a:latin typeface="Georgia" pitchFamily="18" charset="0"/>
              </a:defRPr>
            </a:pPr>
            <a:endParaRPr lang="ru-RU"/>
          </a:p>
        </c:txPr>
        <c:crossAx val="1162627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85665228126154125"/>
          <c:w val="1"/>
          <c:h val="0.10763416952406306"/>
        </c:manualLayout>
      </c:layout>
      <c:txPr>
        <a:bodyPr/>
        <a:lstStyle/>
        <a:p>
          <a:pPr>
            <a:defRPr>
              <a:latin typeface="Georgia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1;&#1077;&#1085;&#1072;\Desktop\Untitled.wav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5.jpeg"/><Relationship Id="rId7" Type="http://schemas.openxmlformats.org/officeDocument/2006/relationships/image" Target="../media/image5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10" Type="http://schemas.openxmlformats.org/officeDocument/2006/relationships/image" Target="../media/image46.jpeg"/><Relationship Id="rId4" Type="http://schemas.openxmlformats.org/officeDocument/2006/relationships/image" Target="../media/image47.jpeg"/><Relationship Id="rId9" Type="http://schemas.openxmlformats.org/officeDocument/2006/relationships/image" Target="../media/image6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13" Type="http://schemas.openxmlformats.org/officeDocument/2006/relationships/image" Target="../media/image13.gif"/><Relationship Id="rId3" Type="http://schemas.openxmlformats.org/officeDocument/2006/relationships/image" Target="../media/image52.jpeg"/><Relationship Id="rId7" Type="http://schemas.openxmlformats.org/officeDocument/2006/relationships/image" Target="../media/image54.jpeg"/><Relationship Id="rId12" Type="http://schemas.openxmlformats.org/officeDocument/2006/relationships/image" Target="../media/image12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11" Type="http://schemas.openxmlformats.org/officeDocument/2006/relationships/image" Target="../media/image58.jpeg"/><Relationship Id="rId5" Type="http://schemas.openxmlformats.org/officeDocument/2006/relationships/image" Target="../media/image5.jpeg"/><Relationship Id="rId10" Type="http://schemas.openxmlformats.org/officeDocument/2006/relationships/image" Target="../media/image57.jpeg"/><Relationship Id="rId4" Type="http://schemas.openxmlformats.org/officeDocument/2006/relationships/image" Target="../media/image53.jpeg"/><Relationship Id="rId9" Type="http://schemas.openxmlformats.org/officeDocument/2006/relationships/image" Target="../media/image5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11" Type="http://schemas.openxmlformats.org/officeDocument/2006/relationships/image" Target="../media/image28.jpeg"/><Relationship Id="rId5" Type="http://schemas.openxmlformats.org/officeDocument/2006/relationships/image" Target="../media/image66.jpeg"/><Relationship Id="rId10" Type="http://schemas.openxmlformats.org/officeDocument/2006/relationships/image" Target="../media/image29.jpeg"/><Relationship Id="rId4" Type="http://schemas.openxmlformats.org/officeDocument/2006/relationships/image" Target="../media/image65.jpeg"/><Relationship Id="rId9" Type="http://schemas.openxmlformats.org/officeDocument/2006/relationships/image" Target="../media/image6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2.gif"/><Relationship Id="rId7" Type="http://schemas.openxmlformats.org/officeDocument/2006/relationships/image" Target="../media/image7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10" Type="http://schemas.openxmlformats.org/officeDocument/2006/relationships/image" Target="../media/image73.png"/><Relationship Id="rId4" Type="http://schemas.openxmlformats.org/officeDocument/2006/relationships/image" Target="../media/image13.gif"/><Relationship Id="rId9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75.png"/><Relationship Id="rId4" Type="http://schemas.openxmlformats.org/officeDocument/2006/relationships/image" Target="../media/image7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8.gif"/><Relationship Id="rId7" Type="http://schemas.openxmlformats.org/officeDocument/2006/relationships/image" Target="../media/image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Relationship Id="rId9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4vector.com/i/free-vector-background-vector-snow-symphony_017775_snowb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562"/>
            <a:ext cx="9144000" cy="6849438"/>
          </a:xfrm>
          <a:prstGeom prst="rect">
            <a:avLst/>
          </a:prstGeom>
          <a:noFill/>
        </p:spPr>
      </p:pic>
      <p:sp>
        <p:nvSpPr>
          <p:cNvPr id="7" name="Круглая лента лицом вверх 6"/>
          <p:cNvSpPr/>
          <p:nvPr/>
        </p:nvSpPr>
        <p:spPr>
          <a:xfrm>
            <a:off x="467544" y="188640"/>
            <a:ext cx="8153400" cy="1741168"/>
          </a:xfrm>
          <a:prstGeom prst="ellipseRibbon2">
            <a:avLst>
              <a:gd name="adj1" fmla="val 39582"/>
              <a:gd name="adj2" fmla="val 100000"/>
              <a:gd name="adj3" fmla="val 28548"/>
            </a:avLst>
          </a:prstGeom>
          <a:solidFill>
            <a:srgbClr val="2EE3F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Муниципальное казённое дошкольное образовательное учреждение  детский сад «Северяночка»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" name="Рисунок 9" descr="C:\Users\Asus\Desktop\Заказы 2013г\Макеты 2013г\55 Северяночка\ДС Северяночка\Северяночка_2 - копия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10" r="4692" b="39618"/>
          <a:stretch>
            <a:fillRect/>
          </a:stretch>
        </p:blipFill>
        <p:spPr bwMode="auto">
          <a:xfrm>
            <a:off x="2987824" y="1268760"/>
            <a:ext cx="3312367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203848" y="623731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2017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mbr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4221088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КОЧЕВОЙ  ДЕТСКИЙ САД</a:t>
            </a:r>
            <a:r>
              <a:rPr lang="ru-RU" sz="3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 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реалии и перспективы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67944" y="5517232"/>
            <a:ext cx="5076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Автор: Матвиенко Наталья Александровна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Заведующая МКДОУ детский сад «</a:t>
            </a:r>
            <a:r>
              <a:rPr lang="ru-RU" sz="1600" b="1" dirty="0" err="1" smtClean="0">
                <a:solidFill>
                  <a:srgbClr val="002060"/>
                </a:solidFill>
                <a:latin typeface="Cambria" pitchFamily="18" charset="0"/>
              </a:rPr>
              <a:t>Северяночка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»</a:t>
            </a:r>
            <a:endParaRPr lang="ru-RU" sz="16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11" name="Untitled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032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4vector.com/i/free-vector-background-vector-snow-symphony_017775_snowb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62"/>
            <a:ext cx="9144000" cy="684943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332656"/>
            <a:ext cx="8064896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</a:rPr>
              <a:t>Нормативно-правовые документы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Cambria" pitchFamily="18" charset="0"/>
              </a:rPr>
              <a:t> Федеральный закон Российской Федерации «Об образовании» от 29.12.2012 г. № 273-ФЗ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Cambria" pitchFamily="18" charset="0"/>
              </a:rPr>
              <a:t> Приказ Министерства образования и науки РФ «Об утверждении федерального государственного образовательного стандарта дошкольного образования» от 17 октября 2013 года № 1155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err="1" smtClean="0">
                <a:solidFill>
                  <a:srgbClr val="002060"/>
                </a:solidFill>
                <a:latin typeface="Cambria" pitchFamily="18" charset="0"/>
              </a:rPr>
              <a:t>СанПиН</a:t>
            </a:r>
            <a:r>
              <a:rPr lang="ru-RU" sz="2400" dirty="0" smtClean="0">
                <a:solidFill>
                  <a:srgbClr val="002060"/>
                </a:solidFill>
                <a:latin typeface="Cambria" pitchFamily="18" charset="0"/>
              </a:rPr>
              <a:t> 2.4.1.3049-13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Cambria" pitchFamily="18" charset="0"/>
              </a:rPr>
              <a:t> Устав МКДОУ детский сад «</a:t>
            </a:r>
            <a:r>
              <a:rPr lang="ru-RU" sz="2400" dirty="0" err="1" smtClean="0">
                <a:solidFill>
                  <a:srgbClr val="002060"/>
                </a:solidFill>
                <a:latin typeface="Cambria" pitchFamily="18" charset="0"/>
              </a:rPr>
              <a:t>Северяночка</a:t>
            </a:r>
            <a:r>
              <a:rPr lang="ru-RU" sz="2400" dirty="0" smtClean="0">
                <a:solidFill>
                  <a:srgbClr val="002060"/>
                </a:solidFill>
                <a:latin typeface="Cambria" pitchFamily="18" charset="0"/>
              </a:rPr>
              <a:t>»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Cambria" pitchFamily="18" charset="0"/>
              </a:rPr>
              <a:t> Основная  общеобразовательная программа дошкольного образования МКДОУ детский сад «</a:t>
            </a:r>
            <a:r>
              <a:rPr lang="ru-RU" sz="2400" dirty="0" err="1" smtClean="0">
                <a:solidFill>
                  <a:srgbClr val="002060"/>
                </a:solidFill>
                <a:latin typeface="Cambria" pitchFamily="18" charset="0"/>
              </a:rPr>
              <a:t>Северяночка</a:t>
            </a:r>
            <a:r>
              <a:rPr lang="ru-RU" sz="2400" dirty="0" smtClean="0">
                <a:solidFill>
                  <a:srgbClr val="002060"/>
                </a:solidFill>
                <a:latin typeface="Cambria" pitchFamily="18" charset="0"/>
              </a:rPr>
              <a:t>»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Cambria" pitchFamily="18" charset="0"/>
              </a:rPr>
              <a:t> Годовой план работы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Cambria" pitchFamily="18" charset="0"/>
              </a:rPr>
              <a:t> Учебный график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Cambria" pitchFamily="18" charset="0"/>
              </a:rPr>
              <a:t> Учебный план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Cambria" pitchFamily="18" charset="0"/>
              </a:rPr>
              <a:t> Расписание НОД</a:t>
            </a:r>
            <a:endParaRPr lang="ru-RU" sz="2400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4098" name="Picture 2" descr="C:\Users\user\Desktop\аниме\winter (206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149080"/>
            <a:ext cx="2088232" cy="2117852"/>
          </a:xfrm>
          <a:prstGeom prst="rect">
            <a:avLst/>
          </a:prstGeom>
          <a:noFill/>
        </p:spPr>
      </p:pic>
    </p:spTree>
  </p:cSld>
  <p:clrMapOvr>
    <a:masterClrMapping/>
  </p:clrMapOvr>
  <p:transition advTm="108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4vector.com/i/free-vector-background-vector-snow-symphony_017775_snowb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62"/>
            <a:ext cx="9144000" cy="6849438"/>
          </a:xfrm>
          <a:prstGeom prst="rect">
            <a:avLst/>
          </a:prstGeom>
          <a:noFill/>
        </p:spPr>
      </p:pic>
      <p:pic>
        <p:nvPicPr>
          <p:cNvPr id="5125" name="Picture 5" descr="C:\Users\user\Desktop\Фото и видеоматериал\кочевой\DSC025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76672"/>
            <a:ext cx="4060166" cy="3045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32" name="Picture 12" descr="C:\Users\user\Desktop\Фото и видеоматериал\кочевой\0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76672"/>
            <a:ext cx="4022812" cy="3017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C:\Users\user\Desktop\Фото и видеоматериал\кочевой\DSC02554.JPG"/>
          <p:cNvPicPr>
            <a:picLocks noChangeAspect="1" noChangeArrowheads="1"/>
          </p:cNvPicPr>
          <p:nvPr/>
        </p:nvPicPr>
        <p:blipFill>
          <a:blip r:embed="rId5" cstate="print"/>
          <a:srcRect t="7860"/>
          <a:stretch>
            <a:fillRect/>
          </a:stretch>
        </p:blipFill>
        <p:spPr bwMode="auto">
          <a:xfrm>
            <a:off x="395536" y="3789040"/>
            <a:ext cx="4032448" cy="2786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user\Desktop\Фото и видеоматериал\кочевой\DSC02596.JPG"/>
          <p:cNvPicPr>
            <a:picLocks noChangeAspect="1" noChangeArrowheads="1"/>
          </p:cNvPicPr>
          <p:nvPr/>
        </p:nvPicPr>
        <p:blipFill>
          <a:blip r:embed="rId6" cstate="print"/>
          <a:srcRect t="7942"/>
          <a:stretch>
            <a:fillRect/>
          </a:stretch>
        </p:blipFill>
        <p:spPr bwMode="auto">
          <a:xfrm>
            <a:off x="4788024" y="3789040"/>
            <a:ext cx="4104456" cy="2833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C:\Users\user\Desktop\аниме\i (26)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022283">
            <a:off x="-60109" y="-50981"/>
            <a:ext cx="1649213" cy="1649213"/>
          </a:xfrm>
          <a:prstGeom prst="rect">
            <a:avLst/>
          </a:prstGeom>
          <a:noFill/>
        </p:spPr>
      </p:pic>
      <p:pic>
        <p:nvPicPr>
          <p:cNvPr id="2053" name="Picture 5" descr="C:\Users\user\Desktop\аниме\i (28)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366409">
            <a:off x="7787526" y="5543183"/>
            <a:ext cx="1537863" cy="1559625"/>
          </a:xfrm>
          <a:prstGeom prst="rect">
            <a:avLst/>
          </a:prstGeom>
          <a:noFill/>
        </p:spPr>
      </p:pic>
    </p:spTree>
  </p:cSld>
  <p:clrMapOvr>
    <a:masterClrMapping/>
  </p:clrMapOvr>
  <p:transition advTm="395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4vector.com/i/free-vector-background-vector-snow-symphony_017775_snowb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62"/>
            <a:ext cx="9144000" cy="6849438"/>
          </a:xfrm>
          <a:prstGeom prst="rect">
            <a:avLst/>
          </a:prstGeom>
          <a:noFill/>
        </p:spPr>
      </p:pic>
      <p:pic>
        <p:nvPicPr>
          <p:cNvPr id="5121" name="Picture 1" descr="C:\Users\user\Desktop\Фото и видеоматериал\кочевой\YIV_22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24744"/>
            <a:ext cx="3600402" cy="2400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 descr="C:\Users\user\Desktop\Фото и видеоматериал\кочевой\YIV_22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124744"/>
            <a:ext cx="3600400" cy="2400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467544" y="260648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Сохранение  и передача новому поколению верований, обычаев, традиций и самобытных обрядов своего народа</a:t>
            </a:r>
            <a:endParaRPr lang="ru-RU" b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2" name="Picture 2" descr="C:\Users\user\Desktop\Фото и видеоматериал\кочевой\DSC025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4005064"/>
            <a:ext cx="3744416" cy="2394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3" descr="C:\Users\user\Desktop\Фото и видеоматериал\кочевой\021.JPG"/>
          <p:cNvPicPr>
            <a:picLocks noChangeAspect="1" noChangeArrowheads="1"/>
          </p:cNvPicPr>
          <p:nvPr/>
        </p:nvPicPr>
        <p:blipFill>
          <a:blip r:embed="rId6" cstate="print"/>
          <a:srcRect t="40075" r="34769"/>
          <a:stretch>
            <a:fillRect/>
          </a:stretch>
        </p:blipFill>
        <p:spPr bwMode="auto">
          <a:xfrm>
            <a:off x="611560" y="4005064"/>
            <a:ext cx="3456383" cy="2381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4" descr="C:\Users\user\Desktop\аниме\zimaa-374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2780928"/>
            <a:ext cx="1568746" cy="1440160"/>
          </a:xfrm>
          <a:prstGeom prst="rect">
            <a:avLst/>
          </a:prstGeom>
          <a:noFill/>
        </p:spPr>
      </p:pic>
    </p:spTree>
  </p:cSld>
  <p:clrMapOvr>
    <a:masterClrMapping/>
  </p:clrMapOvr>
  <p:transition advTm="2223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4vector.com/i/free-vector-background-vector-snow-symphony_017775_snowb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62"/>
            <a:ext cx="9144000" cy="6849438"/>
          </a:xfrm>
          <a:prstGeom prst="rect">
            <a:avLst/>
          </a:prstGeom>
          <a:noFill/>
        </p:spPr>
      </p:pic>
      <p:pic>
        <p:nvPicPr>
          <p:cNvPr id="5124" name="Picture 4" descr="C:\Users\user\Desktop\Фото и видеоматериал\кочевой\DSC026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052736"/>
            <a:ext cx="2592288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467544" y="260648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Учебно-воспитательный процесс  проходит по основным направлениям: физическое , познавательное, социально-нравственное и художественное развитие</a:t>
            </a:r>
            <a:endParaRPr lang="ru-RU" b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6147" name="Picture 3" descr="C:\Users\user\Desktop\Фото и видеоматериал\кочевой\DSC025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1988840"/>
            <a:ext cx="2651787" cy="1988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 descr="C:\Users\user\Desktop\Фото и видеоматериал\кочевой\DSC025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124744"/>
            <a:ext cx="2688299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9" name="Picture 5" descr="C:\Users\user\Desktop\Фото и видеоматериал\кочевой\YIV_228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4077072"/>
            <a:ext cx="3672408" cy="2256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0" name="Picture 6" descr="C:\Users\user\Desktop\Фото и видеоматериал\кочевой\YIV_2285.JPG"/>
          <p:cNvPicPr>
            <a:picLocks noChangeAspect="1" noChangeArrowheads="1"/>
          </p:cNvPicPr>
          <p:nvPr/>
        </p:nvPicPr>
        <p:blipFill>
          <a:blip r:embed="rId7" cstate="print"/>
          <a:srcRect l="11812" t="15356"/>
          <a:stretch>
            <a:fillRect/>
          </a:stretch>
        </p:blipFill>
        <p:spPr bwMode="auto">
          <a:xfrm>
            <a:off x="5004048" y="4077072"/>
            <a:ext cx="3562863" cy="2279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1" name="Picture 7" descr="C:\Users\user\Desktop\аниме\i (32)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2564904"/>
            <a:ext cx="2319319" cy="1543819"/>
          </a:xfrm>
          <a:prstGeom prst="rect">
            <a:avLst/>
          </a:prstGeom>
          <a:noFill/>
        </p:spPr>
      </p:pic>
      <p:pic>
        <p:nvPicPr>
          <p:cNvPr id="6153" name="Picture 9" descr="C:\Users\user\Desktop\аниме\i (35)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2996952"/>
            <a:ext cx="1276350" cy="1023938"/>
          </a:xfrm>
          <a:prstGeom prst="rect">
            <a:avLst/>
          </a:prstGeom>
          <a:noFill/>
        </p:spPr>
      </p:pic>
    </p:spTree>
  </p:cSld>
  <p:clrMapOvr>
    <a:masterClrMapping/>
  </p:clrMapOvr>
  <p:transition advTm="48906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4vector.com/i/free-vector-background-vector-snow-symphony_017775_snowb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9438"/>
          </a:xfrm>
          <a:prstGeom prst="rect">
            <a:avLst/>
          </a:prstGeom>
          <a:noFill/>
        </p:spPr>
      </p:pic>
      <p:graphicFrame>
        <p:nvGraphicFramePr>
          <p:cNvPr id="3" name="Диаграмма 2"/>
          <p:cNvGraphicFramePr/>
          <p:nvPr/>
        </p:nvGraphicFramePr>
        <p:xfrm>
          <a:off x="179512" y="908720"/>
          <a:ext cx="878497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67544" y="260648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Результаты освоения образовательной программы дошкольного образования в динамике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(январь 2016 – май 2017)</a:t>
            </a:r>
          </a:p>
        </p:txBody>
      </p:sp>
    </p:spTree>
  </p:cSld>
  <p:clrMapOvr>
    <a:masterClrMapping/>
  </p:clrMapOvr>
  <p:transition advTm="34289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4vector.com/i/free-vector-background-vector-snow-symphony_017775_snowb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62"/>
            <a:ext cx="9144000" cy="684943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67544" y="260648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ОСНАЩЕНИЕ КОЧЕВОЙ ГРУППЫ КРАТКОВРЕМЕННОГО ПРЕБЫВАНИЯ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Фактория </a:t>
            </a:r>
            <a:r>
              <a:rPr lang="ru-RU" b="1" dirty="0" err="1" smtClean="0">
                <a:solidFill>
                  <a:srgbClr val="002060"/>
                </a:solidFill>
                <a:latin typeface="Cambria" pitchFamily="18" charset="0"/>
              </a:rPr>
              <a:t>Юрибей</a:t>
            </a:r>
            <a:endParaRPr lang="ru-RU" b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6153" name="Picture 9" descr="C:\Users\user\Desktop\аниме\i (35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67650" y="548680"/>
            <a:ext cx="1276350" cy="1023938"/>
          </a:xfrm>
          <a:prstGeom prst="rect">
            <a:avLst/>
          </a:prstGeom>
          <a:noFill/>
        </p:spPr>
      </p:pic>
      <p:pic>
        <p:nvPicPr>
          <p:cNvPr id="7170" name="Picture 2" descr="C:\Users\user\Desktop\Фото и видеоматериал\кочевой\YIV_22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933056"/>
            <a:ext cx="1488165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1" name="Picture 3" descr="C:\Users\user\Desktop\Фото и видеоматериал\кочевой\YIV_2289.JPG"/>
          <p:cNvPicPr>
            <a:picLocks noChangeAspect="1" noChangeArrowheads="1"/>
          </p:cNvPicPr>
          <p:nvPr/>
        </p:nvPicPr>
        <p:blipFill>
          <a:blip r:embed="rId5" cstate="print"/>
          <a:srcRect l="40550" t="12201" b="21875"/>
          <a:stretch>
            <a:fillRect/>
          </a:stretch>
        </p:blipFill>
        <p:spPr bwMode="auto">
          <a:xfrm>
            <a:off x="395536" y="1124744"/>
            <a:ext cx="3168352" cy="2342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2" name="Picture 4" descr="C:\Users\user\Desktop\Фото и видеоматериал\кочевой\игры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3933056"/>
            <a:ext cx="2789301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3" name="Picture 5" descr="C:\Users\user\Desktop\Фото и видеоматериал\кочевой\канц.товары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3933056"/>
            <a:ext cx="2736304" cy="2189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4" name="Picture 6" descr="C:\Users\user\Desktop\Фото и видеоматериал\кочевой\DSC0255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36096" y="1052736"/>
            <a:ext cx="3252869" cy="2439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5" name="Picture 7" descr="C:\Users\user\Desktop\аниме\winter (206)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07904" y="1916832"/>
            <a:ext cx="1633021" cy="1656184"/>
          </a:xfrm>
          <a:prstGeom prst="rect">
            <a:avLst/>
          </a:prstGeom>
          <a:noFill/>
        </p:spPr>
      </p:pic>
      <p:pic>
        <p:nvPicPr>
          <p:cNvPr id="19" name="Picture 7" descr="C:\Users\user\Desktop\аниме\i (32)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24544" y="5314181"/>
            <a:ext cx="2319319" cy="1543819"/>
          </a:xfrm>
          <a:prstGeom prst="rect">
            <a:avLst/>
          </a:prstGeom>
          <a:noFill/>
        </p:spPr>
      </p:pic>
    </p:spTree>
  </p:cSld>
  <p:clrMapOvr>
    <a:masterClrMapping/>
  </p:clrMapOvr>
  <p:transition advTm="37237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4vector.com/i/free-vector-background-vector-snow-symphony_017775_snowb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62"/>
            <a:ext cx="9144000" cy="6849438"/>
          </a:xfrm>
          <a:prstGeom prst="rect">
            <a:avLst/>
          </a:prstGeom>
          <a:noFill/>
        </p:spPr>
      </p:pic>
      <p:pic>
        <p:nvPicPr>
          <p:cNvPr id="5130" name="Picture 10" descr="C:\Users\user\Desktop\Фото и видеоматериал\кочевой\DSC02537.JPG"/>
          <p:cNvPicPr>
            <a:picLocks noChangeAspect="1" noChangeArrowheads="1"/>
          </p:cNvPicPr>
          <p:nvPr/>
        </p:nvPicPr>
        <p:blipFill>
          <a:blip r:embed="rId3" cstate="print"/>
          <a:srcRect b="7692"/>
          <a:stretch>
            <a:fillRect/>
          </a:stretch>
        </p:blipFill>
        <p:spPr bwMode="auto">
          <a:xfrm>
            <a:off x="5868144" y="1268760"/>
            <a:ext cx="2496277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 descr="C:\Users\user\Desktop\Фото и видеоматериал\кочевой\DSC02549.JPG"/>
          <p:cNvPicPr>
            <a:picLocks noChangeAspect="1" noChangeArrowheads="1"/>
          </p:cNvPicPr>
          <p:nvPr/>
        </p:nvPicPr>
        <p:blipFill>
          <a:blip r:embed="rId4" cstate="print"/>
          <a:srcRect t="7692"/>
          <a:stretch>
            <a:fillRect/>
          </a:stretch>
        </p:blipFill>
        <p:spPr bwMode="auto">
          <a:xfrm>
            <a:off x="611560" y="1268760"/>
            <a:ext cx="2496277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3" name="Picture 9" descr="C:\Users\user\Desktop\аниме\i (35)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67650" y="5834062"/>
            <a:ext cx="1276350" cy="1023938"/>
          </a:xfrm>
          <a:prstGeom prst="rect">
            <a:avLst/>
          </a:prstGeom>
          <a:noFill/>
        </p:spPr>
      </p:pic>
      <p:pic>
        <p:nvPicPr>
          <p:cNvPr id="19" name="Picture 7" descr="C:\Users\user\Desktop\аниме\i (32)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24544" y="-315416"/>
            <a:ext cx="2319319" cy="1543819"/>
          </a:xfrm>
          <a:prstGeom prst="rect">
            <a:avLst/>
          </a:prstGeom>
          <a:noFill/>
        </p:spPr>
      </p:pic>
      <p:pic>
        <p:nvPicPr>
          <p:cNvPr id="8194" name="Picture 2" descr="C:\Users\user\Desktop\Фото и видеоматериал\кочевой\DSC0253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3861048"/>
            <a:ext cx="2604302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5" name="Picture 3" descr="C:\Users\user\Desktop\Фото и видеоматериал\кочевой\DSC0256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7864" y="476672"/>
            <a:ext cx="2376264" cy="1782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6" name="Picture 4" descr="C:\Users\user\Desktop\Фото и видеоматериал\кочевой\DSC0256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3568" y="3861048"/>
            <a:ext cx="2352261" cy="1764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7" name="Picture 5" descr="C:\Users\user\Desktop\Фото и видеоматериал\кочевой\DSC0256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19872" y="2564904"/>
            <a:ext cx="2243741" cy="1682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8" name="Picture 6" descr="C:\Users\user\Desktop\Фото и видеоматериал\кочевой\DSC0257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47864" y="4797152"/>
            <a:ext cx="2267744" cy="1700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9" name="Picture 7" descr="C:\Users\user\Desktop\аниме\animashki-jivotnie-2062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827584" y="5953125"/>
            <a:ext cx="1512168" cy="904875"/>
          </a:xfrm>
          <a:prstGeom prst="rect">
            <a:avLst/>
          </a:prstGeom>
          <a:noFill/>
        </p:spPr>
      </p:pic>
      <p:pic>
        <p:nvPicPr>
          <p:cNvPr id="8200" name="Picture 8" descr="C:\Users\user\Desktop\аниме\0_2061a_4eddbe1_L.gif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flipH="1">
            <a:off x="6804248" y="-315416"/>
            <a:ext cx="1535832" cy="1419225"/>
          </a:xfrm>
          <a:prstGeom prst="rect">
            <a:avLst/>
          </a:prstGeom>
          <a:noFill/>
        </p:spPr>
      </p:pic>
    </p:spTree>
  </p:cSld>
  <p:clrMapOvr>
    <a:masterClrMapping/>
  </p:clrMapOvr>
  <p:transition advTm="21247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4vector.com/i/free-vector-background-vector-snow-symphony_017775_snowb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62"/>
            <a:ext cx="9144000" cy="6849438"/>
          </a:xfrm>
          <a:prstGeom prst="rect">
            <a:avLst/>
          </a:prstGeom>
          <a:noFill/>
        </p:spPr>
      </p:pic>
      <p:pic>
        <p:nvPicPr>
          <p:cNvPr id="9221" name="Picture 5" descr="C:\Users\user\Desktop\Фото и видеоматериал\кочевой\DSC025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8423" y="476672"/>
            <a:ext cx="3610001" cy="2592288"/>
          </a:xfrm>
          <a:prstGeom prst="rect">
            <a:avLst/>
          </a:prstGeom>
          <a:noFill/>
        </p:spPr>
      </p:pic>
      <p:pic>
        <p:nvPicPr>
          <p:cNvPr id="9219" name="Picture 3" descr="C:\Users\user\Desktop\Фото и видеоматериал\кочевой\0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76672"/>
            <a:ext cx="3528392" cy="2477382"/>
          </a:xfrm>
          <a:prstGeom prst="rect">
            <a:avLst/>
          </a:prstGeom>
          <a:noFill/>
        </p:spPr>
      </p:pic>
      <p:pic>
        <p:nvPicPr>
          <p:cNvPr id="9222" name="Picture 6" descr="C:\Users\user\Desktop\Фото и видеоматериал\кочевой\DSC026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645024"/>
            <a:ext cx="3611893" cy="2708920"/>
          </a:xfrm>
          <a:prstGeom prst="rect">
            <a:avLst/>
          </a:prstGeom>
          <a:noFill/>
        </p:spPr>
      </p:pic>
      <p:pic>
        <p:nvPicPr>
          <p:cNvPr id="9220" name="Picture 4" descr="C:\Users\user\Desktop\Фото и видеоматериал\кочевой\DSC0253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3789040"/>
            <a:ext cx="3456384" cy="2592288"/>
          </a:xfrm>
          <a:prstGeom prst="rect">
            <a:avLst/>
          </a:prstGeom>
          <a:noFill/>
        </p:spPr>
      </p:pic>
      <p:pic>
        <p:nvPicPr>
          <p:cNvPr id="9218" name="Picture 2" descr="C:\Users\user\Desktop\Фото и видеоматериал\кочевой\038.JPG"/>
          <p:cNvPicPr>
            <a:picLocks noChangeAspect="1" noChangeArrowheads="1"/>
          </p:cNvPicPr>
          <p:nvPr/>
        </p:nvPicPr>
        <p:blipFill>
          <a:blip r:embed="rId7" cstate="print"/>
          <a:srcRect l="8322" t="15000"/>
          <a:stretch>
            <a:fillRect/>
          </a:stretch>
        </p:blipFill>
        <p:spPr bwMode="auto">
          <a:xfrm rot="1138358">
            <a:off x="2443090" y="2163097"/>
            <a:ext cx="3718919" cy="2586019"/>
          </a:xfrm>
          <a:prstGeom prst="rect">
            <a:avLst/>
          </a:prstGeom>
          <a:noFill/>
        </p:spPr>
      </p:pic>
    </p:spTree>
  </p:cSld>
  <p:clrMapOvr>
    <a:masterClrMapping/>
  </p:clrMapOvr>
  <p:transition advTm="162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4vector.com/i/free-vector-background-vector-snow-symphony_017775_snowb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62"/>
            <a:ext cx="9144000" cy="6849438"/>
          </a:xfrm>
          <a:prstGeom prst="rect">
            <a:avLst/>
          </a:prstGeom>
          <a:noFill/>
        </p:spPr>
      </p:pic>
      <p:pic>
        <p:nvPicPr>
          <p:cNvPr id="10244" name="Picture 4" descr="C:\Users\user\Desktop\Фото и видеоматериал\кочевой\DSC025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620688"/>
            <a:ext cx="3744416" cy="2595836"/>
          </a:xfrm>
          <a:prstGeom prst="rect">
            <a:avLst/>
          </a:prstGeom>
          <a:noFill/>
        </p:spPr>
      </p:pic>
      <p:pic>
        <p:nvPicPr>
          <p:cNvPr id="10245" name="Picture 5" descr="C:\Users\user\Desktop\Фото и видеоматериал\кочевой\DSC025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573016"/>
            <a:ext cx="3744416" cy="2808312"/>
          </a:xfrm>
          <a:prstGeom prst="rect">
            <a:avLst/>
          </a:prstGeom>
          <a:noFill/>
        </p:spPr>
      </p:pic>
      <p:pic>
        <p:nvPicPr>
          <p:cNvPr id="10246" name="Picture 6" descr="C:\Users\user\Desktop\Фото и видеоматериал\кочевой\0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569859"/>
            <a:ext cx="3744416" cy="2643117"/>
          </a:xfrm>
          <a:prstGeom prst="rect">
            <a:avLst/>
          </a:prstGeom>
          <a:noFill/>
        </p:spPr>
      </p:pic>
      <p:pic>
        <p:nvPicPr>
          <p:cNvPr id="10247" name="Picture 7" descr="C:\Users\user\Desktop\Фото и видеоматериал\кочевой\DSC026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3573016"/>
            <a:ext cx="3936437" cy="2808312"/>
          </a:xfrm>
          <a:prstGeom prst="rect">
            <a:avLst/>
          </a:prstGeom>
          <a:noFill/>
        </p:spPr>
      </p:pic>
      <p:pic>
        <p:nvPicPr>
          <p:cNvPr id="10248" name="Picture 8" descr="C:\Users\user\Desktop\аниме\hochu_zna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2276872"/>
            <a:ext cx="3096344" cy="2288601"/>
          </a:xfrm>
          <a:prstGeom prst="rect">
            <a:avLst/>
          </a:prstGeom>
          <a:noFill/>
        </p:spPr>
      </p:pic>
      <p:pic>
        <p:nvPicPr>
          <p:cNvPr id="10249" name="Picture 9" descr="C:\Users\user\Desktop\аниме\i (28)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7812360" y="0"/>
            <a:ext cx="1331640" cy="1350484"/>
          </a:xfrm>
          <a:prstGeom prst="rect">
            <a:avLst/>
          </a:prstGeom>
          <a:noFill/>
        </p:spPr>
      </p:pic>
      <p:pic>
        <p:nvPicPr>
          <p:cNvPr id="10251" name="Picture 11" descr="C:\Users\user\Desktop\аниме\i (27)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517232"/>
            <a:ext cx="1714936" cy="1340768"/>
          </a:xfrm>
          <a:prstGeom prst="rect">
            <a:avLst/>
          </a:prstGeom>
          <a:noFill/>
        </p:spPr>
      </p:pic>
      <p:pic>
        <p:nvPicPr>
          <p:cNvPr id="10252" name="Picture 12" descr="C:\Users\user\Desktop\аниме\i (24)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312" y="5684028"/>
            <a:ext cx="1763688" cy="1173972"/>
          </a:xfrm>
          <a:prstGeom prst="rect">
            <a:avLst/>
          </a:prstGeom>
          <a:noFill/>
        </p:spPr>
      </p:pic>
      <p:pic>
        <p:nvPicPr>
          <p:cNvPr id="10253" name="Picture 13" descr="C:\Users\user\Desktop\аниме\i (36)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-531440"/>
            <a:ext cx="2056581" cy="2047875"/>
          </a:xfrm>
          <a:prstGeom prst="rect">
            <a:avLst/>
          </a:prstGeom>
          <a:noFill/>
        </p:spPr>
      </p:pic>
    </p:spTree>
  </p:cSld>
  <p:clrMapOvr>
    <a:masterClrMapping/>
  </p:clrMapOvr>
  <p:transition advTm="641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4vector.com/i/free-vector-background-vector-snow-symphony_017775_snowb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62"/>
            <a:ext cx="9144000" cy="6849438"/>
          </a:xfrm>
          <a:prstGeom prst="rect">
            <a:avLst/>
          </a:prstGeom>
          <a:noFill/>
        </p:spPr>
      </p:pic>
      <p:pic>
        <p:nvPicPr>
          <p:cNvPr id="11270" name="Picture 6" descr="C:\Users\user\Desktop\аниме\animashki-jivotnie-206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5591193"/>
            <a:ext cx="1800200" cy="1266807"/>
          </a:xfrm>
          <a:prstGeom prst="rect">
            <a:avLst/>
          </a:prstGeom>
          <a:noFill/>
        </p:spPr>
      </p:pic>
      <p:pic>
        <p:nvPicPr>
          <p:cNvPr id="11271" name="Picture 7" descr="C:\Users\user\Desktop\аниме\0_2061a_4eddbe1_L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980391"/>
            <a:ext cx="2016224" cy="1877609"/>
          </a:xfrm>
          <a:prstGeom prst="rect">
            <a:avLst/>
          </a:prstGeom>
          <a:noFill/>
        </p:spPr>
      </p:pic>
      <p:pic>
        <p:nvPicPr>
          <p:cNvPr id="1026" name="Picture 2" descr="C:\Users\user\Desktop\дипломы педагогов\Новаторство в образовании 2016\Новаторство в образовании0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2420888"/>
            <a:ext cx="2213325" cy="3058381"/>
          </a:xfrm>
          <a:prstGeom prst="rect">
            <a:avLst/>
          </a:prstGeom>
          <a:noFill/>
        </p:spPr>
      </p:pic>
      <p:pic>
        <p:nvPicPr>
          <p:cNvPr id="1027" name="Picture 3" descr="C:\Users\user\Desktop\дипломы педагогов\Новаторство в образовании 2016\новаторство в образовании 0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3041759" y="1358843"/>
            <a:ext cx="3600399" cy="2700154"/>
          </a:xfrm>
          <a:prstGeom prst="rect">
            <a:avLst/>
          </a:prstGeom>
          <a:noFill/>
        </p:spPr>
      </p:pic>
      <p:pic>
        <p:nvPicPr>
          <p:cNvPr id="1029" name="Picture 5" descr="C:\Users\user\Desktop\дипломы педагогов\Новаторство в образовании 2016\новаторство в образовании 004.JPG"/>
          <p:cNvPicPr>
            <a:picLocks noChangeAspect="1" noChangeArrowheads="1"/>
          </p:cNvPicPr>
          <p:nvPr/>
        </p:nvPicPr>
        <p:blipFill>
          <a:blip r:embed="rId7" cstate="print"/>
          <a:srcRect l="2955" t="9515" r="48522" b="14368"/>
          <a:stretch>
            <a:fillRect/>
          </a:stretch>
        </p:blipFill>
        <p:spPr bwMode="auto">
          <a:xfrm rot="16200000">
            <a:off x="6511981" y="336891"/>
            <a:ext cx="1584176" cy="1863738"/>
          </a:xfrm>
          <a:prstGeom prst="rect">
            <a:avLst/>
          </a:prstGeom>
          <a:noFill/>
        </p:spPr>
      </p:pic>
      <p:pic>
        <p:nvPicPr>
          <p:cNvPr id="14" name="Рисунок 13" descr="C:\Users\Asus\Desktop\Заказы 2013г\Макеты 2013г\55 Северяночка\ДС Северяночка\Северяночка_2 - копия.jpg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10" r="4692" b="39618"/>
          <a:stretch>
            <a:fillRect/>
          </a:stretch>
        </p:blipFill>
        <p:spPr bwMode="auto">
          <a:xfrm>
            <a:off x="395536" y="260648"/>
            <a:ext cx="2448271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C:\Users\user\Desktop\аниме\zimaa-374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5856" y="4676512"/>
            <a:ext cx="2376264" cy="2181488"/>
          </a:xfrm>
          <a:prstGeom prst="rect">
            <a:avLst/>
          </a:prstGeom>
          <a:noFill/>
        </p:spPr>
      </p:pic>
      <p:pic>
        <p:nvPicPr>
          <p:cNvPr id="2050" name="Picture 2" descr="C:\Users\Лена\Desktop\дипломы педагогов\организация\сертификат кочевой.BMP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7584" y="2636912"/>
            <a:ext cx="2160240" cy="3070714"/>
          </a:xfrm>
          <a:prstGeom prst="rect">
            <a:avLst/>
          </a:prstGeom>
          <a:noFill/>
        </p:spPr>
      </p:pic>
    </p:spTree>
  </p:cSld>
  <p:clrMapOvr>
    <a:masterClrMapping/>
  </p:clrMapOvr>
  <p:transition advTm="56815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4vector.com/i/free-vector-background-vector-snow-symphony_017775_snowb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62"/>
            <a:ext cx="9144000" cy="684943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23528" y="188640"/>
            <a:ext cx="8352928" cy="71711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Cambria" pitchFamily="18" charset="0"/>
              </a:rPr>
              <a:t>ВВЕДЕНИЕ</a:t>
            </a:r>
          </a:p>
          <a:p>
            <a:pPr algn="ctr"/>
            <a:endParaRPr lang="ru-RU" sz="1200" b="1" dirty="0" smtClean="0">
              <a:latin typeface="Cambria" pitchFamily="18" charset="0"/>
            </a:endParaRPr>
          </a:p>
          <a:p>
            <a:r>
              <a:rPr lang="ru-RU" sz="1200" dirty="0" smtClean="0">
                <a:latin typeface="Cambria" pitchFamily="18" charset="0"/>
              </a:rPr>
              <a:t>	</a:t>
            </a:r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</a:rPr>
              <a:t>Одним из ключевых требований модернизации системы общего образования является требование обеспечения образовательными организациями государственных гарантий доступности и равных возможностей получения образования для всех слоев населения, независимо от материального достатка семьи, места проживания, языковой и культурной среды, этнической принадлежности.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</a:rPr>
              <a:t>	В Ямало-Ненецком автономном округе ведется активная работа по созданию образовательной среды, обеспечивающей равные возможности всем категориям населения, в первую очередь, детям из числа коренных малочисленных народов Севера. Одним из приоритетных направлений в решении вышеуказанной задачи является организация кочевого образования детей тундрового населения в местах их традиционного проживания, целью которого является создание эффективной образовательной среды для детей малочисленных народов Севера в неразрывной связи родителей с детьми, обеспечивающей возможность этнического выживания, сохранения самобытной культуры северных народов, их языка, обычаев, обрядов, ремесел.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</a:rPr>
              <a:t>	Для качественной организации современной образовательной среды в условиях кочевья необходимо использование инновационных технологий  непосредственно в местах традиционного проживания тундрового населения, их кочевья и ведения традиционной хозяйственной деятельности.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</a:rPr>
              <a:t>	Таким образом, в целях обеспечения прав граждан на получение дошкольного образования, </a:t>
            </a:r>
            <a:r>
              <a:rPr lang="ru-RU" sz="1400" dirty="0" err="1" smtClean="0">
                <a:solidFill>
                  <a:srgbClr val="002060"/>
                </a:solidFill>
                <a:latin typeface="Cambria" pitchFamily="18" charset="0"/>
              </a:rPr>
              <a:t>Гыданская</a:t>
            </a:r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</a:rPr>
              <a:t> тундра нуждалась в новых формах  организации обучения и воспитания детей с целью максимального учета этнокультурных потребностей детей из числа коренных малочисленных народов Севера и обеспечения равного доступа к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</a:rPr>
              <a:t>получению бесплатного дошкольного общего образования.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</a:rPr>
              <a:t>	Ключом к решению вышеуказанной проблемы стал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</a:rPr>
              <a:t>инновационный проект </a:t>
            </a:r>
            <a:r>
              <a:rPr lang="ru-RU" sz="1400" b="1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«Открытие кочевой группы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 кратковременного Муниципального казённого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дошкольного образовательного учреждения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детский сад «</a:t>
            </a:r>
            <a:r>
              <a:rPr lang="ru-RU" sz="1400" b="1" dirty="0" err="1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Северяночка</a:t>
            </a:r>
            <a:r>
              <a:rPr lang="ru-RU" sz="1400" b="1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»»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</a:rPr>
              <a:t> .</a:t>
            </a:r>
          </a:p>
          <a:p>
            <a:pPr algn="ctr"/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mbria" pitchFamily="18" charset="0"/>
            </a:endParaRPr>
          </a:p>
        </p:txBody>
      </p:sp>
      <p:pic>
        <p:nvPicPr>
          <p:cNvPr id="11265" name="Picture 1" descr="C:\Users\user\Desktop\аниме\i (35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0"/>
            <a:ext cx="931722" cy="747464"/>
          </a:xfrm>
          <a:prstGeom prst="rect">
            <a:avLst/>
          </a:prstGeom>
          <a:noFill/>
        </p:spPr>
      </p:pic>
      <p:pic>
        <p:nvPicPr>
          <p:cNvPr id="6" name="Picture 12" descr="http://justclickit.ru/flash/winter/winter%20(206)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886206"/>
            <a:ext cx="1944216" cy="1971794"/>
          </a:xfrm>
          <a:prstGeom prst="rect">
            <a:avLst/>
          </a:prstGeom>
          <a:noFill/>
        </p:spPr>
      </p:pic>
    </p:spTree>
  </p:cSld>
  <p:clrMapOvr>
    <a:masterClrMapping/>
  </p:clrMapOvr>
  <p:transition advTm="101604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4vector.com/i/free-vector-background-vector-snow-symphony_017775_snowb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62"/>
            <a:ext cx="9144000" cy="6849438"/>
          </a:xfrm>
          <a:prstGeom prst="rect">
            <a:avLst/>
          </a:prstGeom>
          <a:noFill/>
        </p:spPr>
      </p:pic>
      <p:pic>
        <p:nvPicPr>
          <p:cNvPr id="10242" name="Picture 2" descr="C:\Users\user\Desktop\аниме\winter (206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077072"/>
            <a:ext cx="2376264" cy="2409970"/>
          </a:xfrm>
          <a:prstGeom prst="rect">
            <a:avLst/>
          </a:prstGeom>
          <a:noFill/>
        </p:spPr>
      </p:pic>
      <p:pic>
        <p:nvPicPr>
          <p:cNvPr id="11266" name="Picture 2" descr="C:\Users\user\Desktop\Фото и видеоматериал\кочевой\DSC02533.JPG"/>
          <p:cNvPicPr>
            <a:picLocks noChangeAspect="1" noChangeArrowheads="1"/>
          </p:cNvPicPr>
          <p:nvPr/>
        </p:nvPicPr>
        <p:blipFill>
          <a:blip r:embed="rId4" cstate="print"/>
          <a:srcRect l="4878" t="3932" r="3932" b="3002"/>
          <a:stretch>
            <a:fillRect/>
          </a:stretch>
        </p:blipFill>
        <p:spPr bwMode="auto">
          <a:xfrm>
            <a:off x="4283968" y="404664"/>
            <a:ext cx="4248472" cy="325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 descr="http://www.playcast.ru/uploads/2015/06/27/14126042.png"/>
          <p:cNvPicPr>
            <a:picLocks noChangeAspect="1" noChangeArrowheads="1"/>
          </p:cNvPicPr>
          <p:nvPr/>
        </p:nvPicPr>
        <p:blipFill>
          <a:blip r:embed="rId5" cstate="print"/>
          <a:srcRect b="61031"/>
          <a:stretch>
            <a:fillRect/>
          </a:stretch>
        </p:blipFill>
        <p:spPr bwMode="auto">
          <a:xfrm>
            <a:off x="323528" y="1052736"/>
            <a:ext cx="4229100" cy="1080120"/>
          </a:xfrm>
          <a:prstGeom prst="rect">
            <a:avLst/>
          </a:prstGeom>
          <a:noFill/>
        </p:spPr>
      </p:pic>
      <p:pic>
        <p:nvPicPr>
          <p:cNvPr id="7" name="Picture 4" descr="http://www.playcast.ru/uploads/2015/06/27/14126042.png"/>
          <p:cNvPicPr>
            <a:picLocks noChangeAspect="1" noChangeArrowheads="1"/>
          </p:cNvPicPr>
          <p:nvPr/>
        </p:nvPicPr>
        <p:blipFill>
          <a:blip r:embed="rId5" cstate="print"/>
          <a:srcRect t="31175" b="35052"/>
          <a:stretch>
            <a:fillRect/>
          </a:stretch>
        </p:blipFill>
        <p:spPr bwMode="auto">
          <a:xfrm>
            <a:off x="1043608" y="2276872"/>
            <a:ext cx="4229100" cy="936104"/>
          </a:xfrm>
          <a:prstGeom prst="rect">
            <a:avLst/>
          </a:prstGeom>
          <a:noFill/>
        </p:spPr>
      </p:pic>
      <p:pic>
        <p:nvPicPr>
          <p:cNvPr id="8" name="Picture 4" descr="http://www.playcast.ru/uploads/2015/06/27/14126042.png"/>
          <p:cNvPicPr>
            <a:picLocks noChangeAspect="1" noChangeArrowheads="1"/>
          </p:cNvPicPr>
          <p:nvPr/>
        </p:nvPicPr>
        <p:blipFill>
          <a:blip r:embed="rId5" cstate="print"/>
          <a:srcRect t="64948"/>
          <a:stretch>
            <a:fillRect/>
          </a:stretch>
        </p:blipFill>
        <p:spPr bwMode="auto">
          <a:xfrm>
            <a:off x="2483768" y="3356992"/>
            <a:ext cx="4229100" cy="971576"/>
          </a:xfrm>
          <a:prstGeom prst="rect">
            <a:avLst/>
          </a:prstGeom>
          <a:noFill/>
        </p:spPr>
      </p:pic>
      <p:pic>
        <p:nvPicPr>
          <p:cNvPr id="11270" name="Picture 6" descr="C:\Users\user\Desktop\аниме\animashki-jivotnie-2062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5141965"/>
            <a:ext cx="1800200" cy="1266807"/>
          </a:xfrm>
          <a:prstGeom prst="rect">
            <a:avLst/>
          </a:prstGeom>
          <a:noFill/>
        </p:spPr>
      </p:pic>
      <p:pic>
        <p:nvPicPr>
          <p:cNvPr id="11271" name="Picture 7" descr="C:\Users\user\Desktop\аниме\0_2061a_4eddbe1_L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4509120"/>
            <a:ext cx="2016224" cy="1877609"/>
          </a:xfrm>
          <a:prstGeom prst="rect">
            <a:avLst/>
          </a:prstGeom>
          <a:noFill/>
        </p:spPr>
      </p:pic>
    </p:spTree>
  </p:cSld>
  <p:clrMapOvr>
    <a:masterClrMapping/>
  </p:clrMapOvr>
  <p:transition advTm="36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4vector.com/i/free-vector-background-vector-snow-symphony_017775_snowb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62"/>
            <a:ext cx="9144000" cy="684943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75656" y="2708920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95536" y="277706"/>
            <a:ext cx="817788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Инновационный проект</a:t>
            </a:r>
            <a:endParaRPr kumimoji="0" lang="ru-RU" sz="5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«Открытие кочевой группы кратковременного пребывания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как структурного подразделения муниципального казённого дошкольного образовательного учреждения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детский сад «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Северяночка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»»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chemeClr val="accent4">
                  <a:lumMod val="75000"/>
                </a:schemeClr>
              </a:solidFill>
              <a:latin typeface="Cambr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  <a:cs typeface="Arial" pitchFamily="34" charset="0"/>
              </a:rPr>
              <a:t>Сроки реализации проекта: сентябрь 2015 – сентябрь 2020 год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pic>
        <p:nvPicPr>
          <p:cNvPr id="43011" name="Picture 3" descr="C:\Users\user\Desktop\Фото и видеоматериал\кочевой\DSC025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772816"/>
            <a:ext cx="6048672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28673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4vector.com/i/free-vector-background-vector-snow-symphony_017775_snowb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943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260648"/>
            <a:ext cx="8352928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Цель проекта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: </a:t>
            </a:r>
            <a:r>
              <a:rPr lang="ru-RU" sz="1600" dirty="0" smtClean="0">
                <a:solidFill>
                  <a:srgbClr val="002060"/>
                </a:solidFill>
                <a:latin typeface="Cambria" pitchFamily="18" charset="0"/>
              </a:rPr>
              <a:t>теоретически обосновать и разработать проект организации кочевой группы кратковременного пребывания ребенка кочевья как структурного подразделения дошкольной образовательной организации, обеспечивающей поддержку реализации вариативных форм дошкольного образования для населения, ведущего кочевой и полукочевой образ жизни.</a:t>
            </a:r>
          </a:p>
          <a:p>
            <a:pPr algn="just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Задачи:</a:t>
            </a:r>
          </a:p>
          <a:p>
            <a:pPr lvl="0"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осуществить нормативно-правовое и теоретическое обоснование организации кочевой группы кратковременного пребывания ребенка кочевья.</a:t>
            </a:r>
          </a:p>
          <a:p>
            <a:pPr lvl="0"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описать условия, обеспечивающие успешную социальную адаптацию детей из числа коренных малочисленных народов к жизни в современном социуме, развитие социальной компетентности ребёнка, оказание помощи в овладении навыками общения с другими детьми и взрослыми на основе возможностей, потребностей и особенностей воспитания и развития ребенка кочевья, формирование у детей кочевья основ готовности к школьному обучению;</a:t>
            </a:r>
          </a:p>
          <a:p>
            <a:pPr lvl="0"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создать портрет ребенка кочевья, описав наиболее характерные особенности развития, возможности и потребности маленького ненца с целью обеспечения наиболее благоприятных условий для его дальнейшего развития;</a:t>
            </a:r>
          </a:p>
          <a:p>
            <a:pPr lvl="0"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разработать адаптированную образовательную программу для реализации в кочевой группе кратковременного пребывания, обеспечивающую сохранение и развитие языка, культуры, традиционного образа жизни коренных малочисленных народов Севера, возрождение семейно-родовых традиций на основе этнокультурных традиций севера;</a:t>
            </a:r>
          </a:p>
          <a:p>
            <a:pPr lvl="0"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развивать партнерские отношения семьи в вопросах воспитания и развития детей дошкольного возраста.</a:t>
            </a:r>
          </a:p>
          <a:p>
            <a:pPr>
              <a:buFont typeface="Wingdings" pitchFamily="2" charset="2"/>
              <a:buChar char="v"/>
            </a:pPr>
            <a:endParaRPr lang="ru-RU" sz="1400" dirty="0">
              <a:solidFill>
                <a:srgbClr val="7030A0"/>
              </a:solidFill>
            </a:endParaRPr>
          </a:p>
        </p:txBody>
      </p:sp>
      <p:pic>
        <p:nvPicPr>
          <p:cNvPr id="41986" name="Picture 2" descr="http://smayls.ru/data/smiles/animashki-kukly-310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5762624"/>
            <a:ext cx="1447800" cy="1095376"/>
          </a:xfrm>
          <a:prstGeom prst="rect">
            <a:avLst/>
          </a:prstGeom>
          <a:noFill/>
        </p:spPr>
      </p:pic>
      <p:pic>
        <p:nvPicPr>
          <p:cNvPr id="41990" name="Picture 6" descr="http://smayli.ru/data/smiles/zimaa-37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5661248"/>
            <a:ext cx="1162050" cy="1066801"/>
          </a:xfrm>
          <a:prstGeom prst="rect">
            <a:avLst/>
          </a:prstGeom>
          <a:noFill/>
        </p:spPr>
      </p:pic>
      <p:pic>
        <p:nvPicPr>
          <p:cNvPr id="41992" name="Picture 8" descr="http://smayls.ru/data/smiles/animashki-zima-32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5543549"/>
            <a:ext cx="1400175" cy="1314451"/>
          </a:xfrm>
          <a:prstGeom prst="rect">
            <a:avLst/>
          </a:prstGeom>
          <a:noFill/>
        </p:spPr>
      </p:pic>
      <p:pic>
        <p:nvPicPr>
          <p:cNvPr id="41994" name="Picture 10" descr="http://justclickit.ru/flash/winter/winter%20(342)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5705474"/>
            <a:ext cx="1276350" cy="1152526"/>
          </a:xfrm>
          <a:prstGeom prst="rect">
            <a:avLst/>
          </a:prstGeom>
          <a:noFill/>
        </p:spPr>
      </p:pic>
      <p:pic>
        <p:nvPicPr>
          <p:cNvPr id="41996" name="Picture 12" descr="http://justclickit.ru/flash/winter/winter%20(206)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5495925"/>
            <a:ext cx="1343025" cy="1362075"/>
          </a:xfrm>
          <a:prstGeom prst="rect">
            <a:avLst/>
          </a:prstGeom>
          <a:noFill/>
        </p:spPr>
      </p:pic>
      <p:pic>
        <p:nvPicPr>
          <p:cNvPr id="41998" name="Picture 14" descr="http://smayls.ru/data/smiles/animashki-jivotnie-2062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58125" y="5733256"/>
            <a:ext cx="1285875" cy="904876"/>
          </a:xfrm>
          <a:prstGeom prst="rect">
            <a:avLst/>
          </a:prstGeom>
          <a:noFill/>
        </p:spPr>
      </p:pic>
      <p:pic>
        <p:nvPicPr>
          <p:cNvPr id="42000" name="Picture 16" descr="http://i99.beon.ru/img-kiev.fotki.yandex.ru/get/3213/elfim-vladimir.1e/0_2061a_4eddbe1_L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301208"/>
            <a:ext cx="1524000" cy="1419226"/>
          </a:xfrm>
          <a:prstGeom prst="rect">
            <a:avLst/>
          </a:prstGeom>
          <a:noFill/>
        </p:spPr>
      </p:pic>
    </p:spTree>
  </p:cSld>
  <p:clrMapOvr>
    <a:masterClrMapping/>
  </p:clrMapOvr>
  <p:transition advTm="118982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4vector.com/i/free-vector-background-vector-snow-symphony_017775_snowb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62"/>
            <a:ext cx="9144000" cy="684943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59832" y="11663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ambria" pitchFamily="18" charset="0"/>
              </a:rPr>
              <a:t>Содержание работы</a:t>
            </a:r>
            <a:endParaRPr lang="ru-RU" b="1" dirty="0"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8104" y="4221088"/>
            <a:ext cx="3384376" cy="26314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500" b="1" dirty="0" smtClean="0">
              <a:latin typeface="Cambria" pitchFamily="18" charset="0"/>
            </a:endParaRPr>
          </a:p>
          <a:p>
            <a:pPr algn="ctr"/>
            <a:r>
              <a:rPr lang="ru-RU" sz="500" b="1" dirty="0" smtClean="0">
                <a:latin typeface="Cambria" pitchFamily="18" charset="0"/>
              </a:rPr>
              <a:t>СЕТКА НОД </a:t>
            </a:r>
          </a:p>
          <a:p>
            <a:pPr algn="ctr"/>
            <a:r>
              <a:rPr lang="ru-RU" sz="500" b="1" dirty="0" smtClean="0">
                <a:latin typeface="Cambria" pitchFamily="18" charset="0"/>
              </a:rPr>
              <a:t>кочевой группы кратковременного пребывания</a:t>
            </a:r>
          </a:p>
          <a:p>
            <a:pPr algn="ctr"/>
            <a:endParaRPr lang="ru-RU" sz="500" b="1" dirty="0" smtClean="0">
              <a:latin typeface="Cambria" pitchFamily="18" charset="0"/>
            </a:endParaRPr>
          </a:p>
          <a:p>
            <a:pPr algn="ctr"/>
            <a:endParaRPr lang="ru-RU" sz="500" b="1" dirty="0" smtClean="0">
              <a:latin typeface="Cambria" pitchFamily="18" charset="0"/>
            </a:endParaRPr>
          </a:p>
          <a:p>
            <a:pPr algn="ctr"/>
            <a:endParaRPr lang="ru-RU" sz="500" b="1" dirty="0" smtClean="0">
              <a:latin typeface="Cambria" pitchFamily="18" charset="0"/>
            </a:endParaRPr>
          </a:p>
          <a:p>
            <a:pPr algn="ctr"/>
            <a:endParaRPr lang="ru-RU" sz="500" b="1" dirty="0" smtClean="0">
              <a:latin typeface="Cambria" pitchFamily="18" charset="0"/>
            </a:endParaRPr>
          </a:p>
          <a:p>
            <a:pPr algn="ctr"/>
            <a:endParaRPr lang="ru-RU" sz="500" b="1" dirty="0" smtClean="0">
              <a:latin typeface="Cambria" pitchFamily="18" charset="0"/>
            </a:endParaRPr>
          </a:p>
          <a:p>
            <a:pPr algn="ctr"/>
            <a:endParaRPr lang="ru-RU" sz="500" b="1" dirty="0" smtClean="0">
              <a:latin typeface="Cambria" pitchFamily="18" charset="0"/>
            </a:endParaRPr>
          </a:p>
          <a:p>
            <a:pPr algn="ctr"/>
            <a:endParaRPr lang="ru-RU" sz="500" b="1" dirty="0" smtClean="0">
              <a:latin typeface="Cambria" pitchFamily="18" charset="0"/>
            </a:endParaRPr>
          </a:p>
          <a:p>
            <a:pPr algn="ctr"/>
            <a:endParaRPr lang="ru-RU" sz="500" b="1" dirty="0" smtClean="0">
              <a:latin typeface="Cambria" pitchFamily="18" charset="0"/>
            </a:endParaRPr>
          </a:p>
          <a:p>
            <a:pPr algn="ctr"/>
            <a:endParaRPr lang="ru-RU" sz="500" b="1" dirty="0" smtClean="0">
              <a:latin typeface="Cambria" pitchFamily="18" charset="0"/>
            </a:endParaRPr>
          </a:p>
          <a:p>
            <a:pPr algn="ctr"/>
            <a:endParaRPr lang="ru-RU" sz="500" b="1" dirty="0" smtClean="0">
              <a:latin typeface="Cambria" pitchFamily="18" charset="0"/>
            </a:endParaRPr>
          </a:p>
          <a:p>
            <a:pPr algn="ctr"/>
            <a:endParaRPr lang="ru-RU" sz="500" b="1" dirty="0" smtClean="0">
              <a:latin typeface="Cambria" pitchFamily="18" charset="0"/>
            </a:endParaRPr>
          </a:p>
          <a:p>
            <a:pPr algn="ctr"/>
            <a:endParaRPr lang="ru-RU" sz="500" b="1" dirty="0" smtClean="0">
              <a:latin typeface="Cambria" pitchFamily="18" charset="0"/>
            </a:endParaRPr>
          </a:p>
          <a:p>
            <a:pPr algn="ctr"/>
            <a:endParaRPr lang="ru-RU" sz="500" b="1" dirty="0" smtClean="0">
              <a:latin typeface="Cambria" pitchFamily="18" charset="0"/>
            </a:endParaRPr>
          </a:p>
          <a:p>
            <a:pPr algn="ctr"/>
            <a:endParaRPr lang="ru-RU" sz="500" b="1" dirty="0" smtClean="0">
              <a:latin typeface="Cambria" pitchFamily="18" charset="0"/>
            </a:endParaRPr>
          </a:p>
          <a:p>
            <a:pPr algn="ctr"/>
            <a:endParaRPr lang="ru-RU" sz="500" b="1" dirty="0" smtClean="0">
              <a:latin typeface="Cambria" pitchFamily="18" charset="0"/>
            </a:endParaRPr>
          </a:p>
          <a:p>
            <a:pPr algn="ctr"/>
            <a:endParaRPr lang="ru-RU" sz="500" b="1" dirty="0" smtClean="0">
              <a:latin typeface="Cambria" pitchFamily="18" charset="0"/>
            </a:endParaRPr>
          </a:p>
          <a:p>
            <a:pPr algn="ctr"/>
            <a:endParaRPr lang="ru-RU" sz="500" b="1" dirty="0" smtClean="0">
              <a:latin typeface="Cambria" pitchFamily="18" charset="0"/>
            </a:endParaRPr>
          </a:p>
          <a:p>
            <a:pPr algn="ctr"/>
            <a:endParaRPr lang="ru-RU" sz="500" b="1" dirty="0" smtClean="0">
              <a:latin typeface="Cambria" pitchFamily="18" charset="0"/>
            </a:endParaRPr>
          </a:p>
          <a:p>
            <a:pPr algn="ctr"/>
            <a:endParaRPr lang="ru-RU" sz="500" b="1" dirty="0" smtClean="0">
              <a:latin typeface="Cambria" pitchFamily="18" charset="0"/>
            </a:endParaRPr>
          </a:p>
          <a:p>
            <a:pPr algn="ctr"/>
            <a:endParaRPr lang="ru-RU" sz="500" b="1" dirty="0" smtClean="0">
              <a:latin typeface="Cambria" pitchFamily="18" charset="0"/>
            </a:endParaRPr>
          </a:p>
          <a:p>
            <a:pPr algn="ctr"/>
            <a:endParaRPr lang="ru-RU" sz="500" b="1" dirty="0" smtClean="0">
              <a:latin typeface="Cambria" pitchFamily="18" charset="0"/>
            </a:endParaRPr>
          </a:p>
          <a:p>
            <a:pPr algn="ctr"/>
            <a:endParaRPr lang="ru-RU" sz="500" b="1" dirty="0" smtClean="0">
              <a:latin typeface="Cambria" pitchFamily="18" charset="0"/>
            </a:endParaRPr>
          </a:p>
          <a:p>
            <a:pPr algn="ctr"/>
            <a:endParaRPr lang="ru-RU" sz="500" b="1" dirty="0" smtClean="0">
              <a:latin typeface="Cambria" pitchFamily="18" charset="0"/>
            </a:endParaRPr>
          </a:p>
          <a:p>
            <a:pPr algn="ctr"/>
            <a:endParaRPr lang="ru-RU" sz="500" b="1" dirty="0" smtClean="0">
              <a:latin typeface="Cambria" pitchFamily="18" charset="0"/>
            </a:endParaRPr>
          </a:p>
          <a:p>
            <a:pPr algn="ctr"/>
            <a:endParaRPr lang="ru-RU" sz="500" b="1" dirty="0" smtClean="0">
              <a:latin typeface="Cambria" pitchFamily="18" charset="0"/>
            </a:endParaRPr>
          </a:p>
          <a:p>
            <a:pPr algn="ctr"/>
            <a:endParaRPr lang="ru-RU" sz="500" b="1" dirty="0" smtClean="0">
              <a:latin typeface="Cambria" pitchFamily="18" charset="0"/>
            </a:endParaRPr>
          </a:p>
          <a:p>
            <a:pPr algn="ctr"/>
            <a:endParaRPr lang="ru-RU" sz="500" b="1" dirty="0" smtClean="0">
              <a:latin typeface="Cambria" pitchFamily="18" charset="0"/>
            </a:endParaRPr>
          </a:p>
          <a:p>
            <a:pPr algn="ctr"/>
            <a:endParaRPr lang="ru-RU" sz="500" b="1" dirty="0" smtClean="0">
              <a:latin typeface="Cambria" pitchFamily="18" charset="0"/>
            </a:endParaRPr>
          </a:p>
          <a:p>
            <a:pPr algn="ctr"/>
            <a:endParaRPr lang="ru-RU" sz="500" b="1" dirty="0" smtClean="0">
              <a:latin typeface="Cambria" pitchFamily="18" charset="0"/>
            </a:endParaRPr>
          </a:p>
          <a:p>
            <a:pPr algn="ctr"/>
            <a:endParaRPr lang="ru-RU" sz="500" b="1" dirty="0" smtClean="0">
              <a:latin typeface="Cambria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580112" y="4437112"/>
          <a:ext cx="3240361" cy="2282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012"/>
                <a:gridCol w="628597"/>
                <a:gridCol w="661286"/>
                <a:gridCol w="664690"/>
                <a:gridCol w="747776"/>
              </a:tblGrid>
              <a:tr h="288000"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latin typeface="Cambria" pitchFamily="18" charset="0"/>
                        </a:rPr>
                        <a:t>Группа                             </a:t>
                      </a:r>
                      <a:r>
                        <a:rPr lang="ru-RU" sz="500" baseline="0" dirty="0" smtClean="0">
                          <a:latin typeface="Cambria" pitchFamily="18" charset="0"/>
                        </a:rPr>
                        <a:t>                 </a:t>
                      </a:r>
                    </a:p>
                    <a:p>
                      <a:r>
                        <a:rPr lang="ru-RU" sz="500" baseline="0" dirty="0" smtClean="0">
                          <a:latin typeface="Cambria" pitchFamily="18" charset="0"/>
                        </a:rPr>
                        <a:t>           </a:t>
                      </a:r>
                      <a:r>
                        <a:rPr lang="ru-RU" sz="500" dirty="0" smtClean="0">
                          <a:latin typeface="Cambria" pitchFamily="18" charset="0"/>
                        </a:rPr>
                        <a:t>Дни                         </a:t>
                      </a:r>
                    </a:p>
                    <a:p>
                      <a:r>
                        <a:rPr lang="ru-RU" sz="500" dirty="0" smtClean="0">
                          <a:latin typeface="Cambria" pitchFamily="18" charset="0"/>
                        </a:rPr>
                        <a:t>    недели</a:t>
                      </a:r>
                      <a:endParaRPr lang="ru-RU" sz="500" dirty="0">
                        <a:latin typeface="Cambria" pitchFamily="18" charset="0"/>
                      </a:endParaRPr>
                    </a:p>
                  </a:txBody>
                  <a:tcP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 dirty="0" smtClean="0">
                          <a:latin typeface="Cambria" pitchFamily="18" charset="0"/>
                        </a:rPr>
                        <a:t>   3-4 года</a:t>
                      </a:r>
                      <a:endParaRPr lang="ru-RU" sz="5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 dirty="0" smtClean="0">
                          <a:latin typeface="Cambria" pitchFamily="18" charset="0"/>
                        </a:rPr>
                        <a:t>4-5 лет</a:t>
                      </a:r>
                      <a:endParaRPr lang="ru-RU" sz="5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 dirty="0" smtClean="0">
                          <a:latin typeface="Cambria" pitchFamily="18" charset="0"/>
                        </a:rPr>
                        <a:t>5-6 лет</a:t>
                      </a:r>
                      <a:endParaRPr lang="ru-RU" sz="5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 dirty="0" smtClean="0">
                          <a:latin typeface="Cambria" pitchFamily="18" charset="0"/>
                        </a:rPr>
                        <a:t>6-7 лет</a:t>
                      </a:r>
                      <a:endParaRPr lang="ru-RU" sz="5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271117">
                <a:tc>
                  <a:txBody>
                    <a:bodyPr/>
                    <a:lstStyle/>
                    <a:p>
                      <a:r>
                        <a:rPr lang="ru-RU" sz="400" b="1" dirty="0" smtClean="0">
                          <a:latin typeface="Cambria" pitchFamily="18" charset="0"/>
                        </a:rPr>
                        <a:t>Понедельник</a:t>
                      </a:r>
                      <a:r>
                        <a:rPr lang="ru-RU" sz="400" dirty="0" smtClean="0">
                          <a:latin typeface="Cambria" pitchFamily="18" charset="0"/>
                        </a:rPr>
                        <a:t> 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4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1.Социальный</a:t>
                      </a:r>
                      <a:r>
                        <a:rPr kumimoji="0" lang="ru-RU" sz="400" kern="120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4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мир/ </a:t>
                      </a:r>
                    </a:p>
                    <a:p>
                      <a:r>
                        <a:rPr kumimoji="0" lang="ru-RU" sz="400" kern="120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   </a:t>
                      </a:r>
                      <a:r>
                        <a:rPr kumimoji="0" lang="ru-RU" sz="4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Мир природы</a:t>
                      </a:r>
                    </a:p>
                    <a:p>
                      <a:r>
                        <a:rPr kumimoji="0" lang="ru-RU" sz="4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2.Физкультура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4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1.Социальный мир/    </a:t>
                      </a:r>
                    </a:p>
                    <a:p>
                      <a:r>
                        <a:rPr kumimoji="0" lang="ru-RU" sz="4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   Мир природы</a:t>
                      </a:r>
                    </a:p>
                    <a:p>
                      <a:r>
                        <a:rPr kumimoji="0" lang="ru-RU" sz="4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2. Физкультура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" dirty="0" smtClean="0">
                          <a:latin typeface="Cambria" pitchFamily="18" charset="0"/>
                        </a:rPr>
                        <a:t>1. Социальный мир/</a:t>
                      </a:r>
                    </a:p>
                    <a:p>
                      <a:r>
                        <a:rPr lang="ru-RU" sz="400" dirty="0" smtClean="0">
                          <a:latin typeface="Cambria" pitchFamily="18" charset="0"/>
                        </a:rPr>
                        <a:t>     Мир природы</a:t>
                      </a:r>
                    </a:p>
                    <a:p>
                      <a:r>
                        <a:rPr lang="ru-RU" sz="400" dirty="0" smtClean="0">
                          <a:latin typeface="Cambria" pitchFamily="18" charset="0"/>
                        </a:rPr>
                        <a:t>2. Физкультура</a:t>
                      </a:r>
                    </a:p>
                    <a:p>
                      <a:endParaRPr lang="ru-RU" sz="400" dirty="0">
                        <a:latin typeface="Cambria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400" dirty="0" smtClean="0">
                          <a:latin typeface="Cambria" pitchFamily="18" charset="0"/>
                        </a:rPr>
                        <a:t>1. Социальный мир/</a:t>
                      </a:r>
                    </a:p>
                    <a:p>
                      <a:r>
                        <a:rPr lang="ru-RU" sz="400" dirty="0" smtClean="0">
                          <a:latin typeface="Cambria" pitchFamily="18" charset="0"/>
                        </a:rPr>
                        <a:t>     Мир природы</a:t>
                      </a:r>
                    </a:p>
                    <a:p>
                      <a:r>
                        <a:rPr lang="ru-RU" sz="400" dirty="0" smtClean="0">
                          <a:latin typeface="Cambria" pitchFamily="18" charset="0"/>
                        </a:rPr>
                        <a:t>2. Физкультура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0993">
                <a:tc>
                  <a:txBody>
                    <a:bodyPr/>
                    <a:lstStyle/>
                    <a:p>
                      <a:r>
                        <a:rPr kumimoji="0" lang="ru-RU" sz="400" b="1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Вторник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4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1.Математика</a:t>
                      </a:r>
                    </a:p>
                    <a:p>
                      <a:r>
                        <a:rPr kumimoji="0" lang="ru-RU" sz="4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2. Музыка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4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1.Математика</a:t>
                      </a:r>
                    </a:p>
                    <a:p>
                      <a:r>
                        <a:rPr kumimoji="0" lang="ru-RU" sz="4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2. Музыка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kumimoji="0" lang="ru-RU" sz="4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1.Математика</a:t>
                      </a:r>
                    </a:p>
                    <a:p>
                      <a:r>
                        <a:rPr kumimoji="0" lang="ru-RU" sz="4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2. Музыка</a:t>
                      </a:r>
                    </a:p>
                    <a:p>
                      <a:pPr algn="l"/>
                      <a:r>
                        <a:rPr lang="ru-RU" sz="400" dirty="0" smtClean="0">
                          <a:latin typeface="Cambria" pitchFamily="18" charset="0"/>
                        </a:rPr>
                        <a:t>3. Мир природы/   </a:t>
                      </a:r>
                    </a:p>
                    <a:p>
                      <a:pPr algn="l"/>
                      <a:r>
                        <a:rPr lang="ru-RU" sz="400" dirty="0" smtClean="0">
                          <a:latin typeface="Cambria" pitchFamily="18" charset="0"/>
                        </a:rPr>
                        <a:t>     ОБЖ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kumimoji="0" lang="ru-RU" sz="4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1.Математика</a:t>
                      </a:r>
                    </a:p>
                    <a:p>
                      <a:r>
                        <a:rPr kumimoji="0" lang="ru-RU" sz="4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2. Музыка</a:t>
                      </a:r>
                    </a:p>
                    <a:p>
                      <a:pPr algn="l"/>
                      <a:r>
                        <a:rPr lang="ru-RU" sz="400" dirty="0" smtClean="0">
                          <a:latin typeface="Cambria" pitchFamily="18" charset="0"/>
                        </a:rPr>
                        <a:t>3. Мир природы/   </a:t>
                      </a:r>
                    </a:p>
                    <a:p>
                      <a:pPr algn="l"/>
                      <a:r>
                        <a:rPr lang="ru-RU" sz="400" dirty="0" smtClean="0">
                          <a:latin typeface="Cambria" pitchFamily="18" charset="0"/>
                        </a:rPr>
                        <a:t>     ОБЖ</a:t>
                      </a:r>
                    </a:p>
                  </a:txBody>
                  <a:tcPr marL="68580" marR="68580" marT="0" marB="0" anchor="ctr"/>
                </a:tc>
              </a:tr>
              <a:tr h="271242">
                <a:tc>
                  <a:txBody>
                    <a:bodyPr/>
                    <a:lstStyle/>
                    <a:p>
                      <a:r>
                        <a:rPr kumimoji="0" lang="ru-RU" sz="400" b="1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Среда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4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1. Развитие речи/</a:t>
                      </a:r>
                    </a:p>
                    <a:p>
                      <a:r>
                        <a:rPr kumimoji="0" lang="ru-RU" sz="4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   Ребёнок и книга</a:t>
                      </a:r>
                    </a:p>
                    <a:p>
                      <a:r>
                        <a:rPr kumimoji="0" lang="ru-RU" sz="4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2. Физкультура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4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1. Развитие речи/</a:t>
                      </a:r>
                    </a:p>
                    <a:p>
                      <a:r>
                        <a:rPr kumimoji="0" lang="ru-RU" sz="4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   Ребёнок и книга</a:t>
                      </a:r>
                    </a:p>
                    <a:p>
                      <a:r>
                        <a:rPr kumimoji="0" lang="ru-RU" sz="4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2. Физкультура</a:t>
                      </a:r>
                      <a:endParaRPr lang="ru-RU" sz="400" dirty="0" smtClean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latin typeface="Cambria" pitchFamily="18" charset="0"/>
                          <a:ea typeface="Times New Roman"/>
                          <a:cs typeface="Times New Roman"/>
                        </a:rPr>
                        <a:t>1. Развитие речи/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latin typeface="Cambria" pitchFamily="18" charset="0"/>
                          <a:ea typeface="Times New Roman"/>
                          <a:cs typeface="Times New Roman"/>
                        </a:rPr>
                        <a:t>    Ребёнок и книга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latin typeface="Cambria" pitchFamily="18" charset="0"/>
                          <a:ea typeface="Times New Roman"/>
                          <a:cs typeface="Times New Roman"/>
                        </a:rPr>
                        <a:t>2. Физкультура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latin typeface="Cambria" pitchFamily="18" charset="0"/>
                          <a:ea typeface="Times New Roman"/>
                          <a:cs typeface="Times New Roman"/>
                        </a:rPr>
                        <a:t>3. Грамота 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latin typeface="Cambria" pitchFamily="18" charset="0"/>
                          <a:ea typeface="Times New Roman"/>
                          <a:cs typeface="Times New Roman"/>
                        </a:rPr>
                        <a:t>1. Развитие речи/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latin typeface="Cambria" pitchFamily="18" charset="0"/>
                          <a:ea typeface="Times New Roman"/>
                          <a:cs typeface="Times New Roman"/>
                        </a:rPr>
                        <a:t>    Ребёнок и книга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latin typeface="Cambria" pitchFamily="18" charset="0"/>
                          <a:ea typeface="Times New Roman"/>
                          <a:cs typeface="Times New Roman"/>
                        </a:rPr>
                        <a:t>2. Физкультура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latin typeface="Cambria" pitchFamily="18" charset="0"/>
                          <a:ea typeface="Times New Roman"/>
                          <a:cs typeface="Times New Roman"/>
                        </a:rPr>
                        <a:t>3. Грамота   </a:t>
                      </a:r>
                    </a:p>
                  </a:txBody>
                  <a:tcPr marL="68580" marR="68580" marT="0" marB="0"/>
                </a:tc>
              </a:tr>
              <a:tr h="331365">
                <a:tc>
                  <a:txBody>
                    <a:bodyPr/>
                    <a:lstStyle/>
                    <a:p>
                      <a:r>
                        <a:rPr kumimoji="0" lang="ru-RU" sz="400" b="1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Четверг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4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1.Лепка/</a:t>
                      </a:r>
                    </a:p>
                    <a:p>
                      <a:r>
                        <a:rPr kumimoji="0" lang="ru-RU" sz="4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  Конструирование</a:t>
                      </a:r>
                    </a:p>
                    <a:p>
                      <a:r>
                        <a:rPr kumimoji="0" lang="ru-RU" sz="4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2.Музыка</a:t>
                      </a:r>
                    </a:p>
                    <a:p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latin typeface="Cambria" pitchFamily="18" charset="0"/>
                          <a:ea typeface="Times New Roman"/>
                          <a:cs typeface="Times New Roman"/>
                        </a:rPr>
                        <a:t>1.Лепка/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latin typeface="Cambria" pitchFamily="18" charset="0"/>
                          <a:ea typeface="Times New Roman"/>
                          <a:cs typeface="Times New Roman"/>
                        </a:rPr>
                        <a:t>   Конструирование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latin typeface="Cambria" pitchFamily="18" charset="0"/>
                          <a:ea typeface="Times New Roman"/>
                          <a:cs typeface="Times New Roman"/>
                        </a:rPr>
                        <a:t>2. Музыка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latin typeface="Cambria" pitchFamily="18" charset="0"/>
                          <a:ea typeface="Times New Roman"/>
                          <a:cs typeface="Times New Roman"/>
                        </a:rPr>
                        <a:t>1.Лепка/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latin typeface="Cambria" pitchFamily="18" charset="0"/>
                          <a:ea typeface="Times New Roman"/>
                          <a:cs typeface="Times New Roman"/>
                        </a:rPr>
                        <a:t>   Конструирование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latin typeface="Cambria" pitchFamily="18" charset="0"/>
                          <a:ea typeface="Times New Roman"/>
                          <a:cs typeface="Times New Roman"/>
                        </a:rPr>
                        <a:t>2. Музыка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latin typeface="Cambria" pitchFamily="18" charset="0"/>
                          <a:ea typeface="Times New Roman"/>
                          <a:cs typeface="Times New Roman"/>
                        </a:rPr>
                        <a:t>3. Родной язык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latin typeface="Cambria" pitchFamily="18" charset="0"/>
                          <a:ea typeface="Times New Roman"/>
                          <a:cs typeface="Times New Roman"/>
                        </a:rPr>
                        <a:t>1.Лепка/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latin typeface="Cambria" pitchFamily="18" charset="0"/>
                          <a:ea typeface="Times New Roman"/>
                          <a:cs typeface="Times New Roman"/>
                        </a:rPr>
                        <a:t>   Конструирование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latin typeface="Cambria" pitchFamily="18" charset="0"/>
                          <a:ea typeface="Times New Roman"/>
                          <a:cs typeface="Times New Roman"/>
                        </a:rPr>
                        <a:t>2. Музыка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latin typeface="Cambria" pitchFamily="18" charset="0"/>
                          <a:ea typeface="Times New Roman"/>
                          <a:cs typeface="Times New Roman"/>
                        </a:rPr>
                        <a:t>3. Родной язык</a:t>
                      </a:r>
                    </a:p>
                  </a:txBody>
                  <a:tcPr marL="68580" marR="68580" marT="0" marB="0"/>
                </a:tc>
              </a:tr>
              <a:tr h="271242">
                <a:tc>
                  <a:txBody>
                    <a:bodyPr/>
                    <a:lstStyle/>
                    <a:p>
                      <a:r>
                        <a:rPr kumimoji="0" lang="ru-RU" sz="400" b="1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Пятница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4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1.Рисование</a:t>
                      </a:r>
                    </a:p>
                    <a:p>
                      <a:r>
                        <a:rPr kumimoji="0" lang="ru-RU" sz="4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2. Физкультура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latin typeface="Cambria" pitchFamily="18" charset="0"/>
                          <a:ea typeface="Times New Roman"/>
                          <a:cs typeface="Times New Roman"/>
                        </a:rPr>
                        <a:t>1.Рисование</a:t>
                      </a:r>
                    </a:p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latin typeface="Cambria" pitchFamily="18" charset="0"/>
                          <a:ea typeface="Times New Roman"/>
                          <a:cs typeface="Times New Roman"/>
                        </a:rPr>
                        <a:t>2. Физкультура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latin typeface="Cambria" pitchFamily="18" charset="0"/>
                          <a:ea typeface="Times New Roman"/>
                          <a:cs typeface="Times New Roman"/>
                        </a:rPr>
                        <a:t>1.Рисование</a:t>
                      </a:r>
                    </a:p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latin typeface="Cambria" pitchFamily="18" charset="0"/>
                          <a:ea typeface="Times New Roman"/>
                          <a:cs typeface="Times New Roman"/>
                        </a:rPr>
                        <a:t>2. Физкультура</a:t>
                      </a:r>
                    </a:p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latin typeface="Cambria" pitchFamily="18" charset="0"/>
                          <a:ea typeface="Times New Roman"/>
                          <a:cs typeface="Times New Roman"/>
                        </a:rPr>
                        <a:t>3. Аппликация/</a:t>
                      </a:r>
                    </a:p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latin typeface="Cambria" pitchFamily="18" charset="0"/>
                          <a:ea typeface="Times New Roman"/>
                          <a:cs typeface="Times New Roman"/>
                        </a:rPr>
                        <a:t>    Ручной труд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latin typeface="Cambria" pitchFamily="18" charset="0"/>
                          <a:ea typeface="Times New Roman"/>
                          <a:cs typeface="Times New Roman"/>
                        </a:rPr>
                        <a:t>1.Рисование</a:t>
                      </a:r>
                    </a:p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latin typeface="Cambria" pitchFamily="18" charset="0"/>
                          <a:ea typeface="Times New Roman"/>
                          <a:cs typeface="Times New Roman"/>
                        </a:rPr>
                        <a:t>2. Физкультура</a:t>
                      </a:r>
                    </a:p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latin typeface="Cambria" pitchFamily="18" charset="0"/>
                          <a:ea typeface="Times New Roman"/>
                          <a:cs typeface="Times New Roman"/>
                        </a:rPr>
                        <a:t>3. Аппликация/</a:t>
                      </a:r>
                    </a:p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latin typeface="Cambria" pitchFamily="18" charset="0"/>
                          <a:ea typeface="Times New Roman"/>
                          <a:cs typeface="Times New Roman"/>
                        </a:rPr>
                        <a:t>    Ручной труд</a:t>
                      </a:r>
                    </a:p>
                  </a:txBody>
                  <a:tcPr marL="68580" marR="68580" marT="0" marB="0"/>
                </a:tc>
              </a:tr>
              <a:tr h="210869">
                <a:tc>
                  <a:txBody>
                    <a:bodyPr/>
                    <a:lstStyle/>
                    <a:p>
                      <a:r>
                        <a:rPr kumimoji="0" lang="ru-RU" sz="400" b="1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Кол-во НОД в неделю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" dirty="0" smtClean="0">
                          <a:latin typeface="Cambria" pitchFamily="18" charset="0"/>
                        </a:rPr>
                        <a:t>10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" dirty="0" smtClean="0">
                          <a:latin typeface="Cambria" pitchFamily="18" charset="0"/>
                        </a:rPr>
                        <a:t>10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" dirty="0" smtClean="0">
                          <a:latin typeface="Cambria" pitchFamily="18" charset="0"/>
                        </a:rPr>
                        <a:t>14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" dirty="0" smtClean="0">
                          <a:latin typeface="Cambria" pitchFamily="18" charset="0"/>
                        </a:rPr>
                        <a:t>14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210869">
                <a:tc>
                  <a:txBody>
                    <a:bodyPr/>
                    <a:lstStyle/>
                    <a:p>
                      <a:r>
                        <a:rPr kumimoji="0" lang="ru-RU" sz="400" b="1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Время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4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1. 10.00-10.15</a:t>
                      </a:r>
                    </a:p>
                    <a:p>
                      <a:r>
                        <a:rPr kumimoji="0" lang="ru-RU" sz="4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2. 10.40-10.55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4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1. 09.55-10.15</a:t>
                      </a:r>
                    </a:p>
                    <a:p>
                      <a:r>
                        <a:rPr kumimoji="0" lang="ru-RU" sz="4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2. 10.35-10.55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latin typeface="Cambria" pitchFamily="18" charset="0"/>
                          <a:ea typeface="Times New Roman"/>
                          <a:cs typeface="Times New Roman"/>
                        </a:rPr>
                        <a:t>1. 09.55-10.15</a:t>
                      </a:r>
                    </a:p>
                    <a:p>
                      <a:pPr marL="1117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latin typeface="Cambria" pitchFamily="18" charset="0"/>
                          <a:ea typeface="Times New Roman"/>
                          <a:cs typeface="Times New Roman"/>
                        </a:rPr>
                        <a:t>2. 10.30-10.55</a:t>
                      </a:r>
                    </a:p>
                    <a:p>
                      <a:pPr marL="11176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" dirty="0">
                          <a:latin typeface="Cambria" pitchFamily="18" charset="0"/>
                          <a:ea typeface="Times New Roman"/>
                          <a:cs typeface="Times New Roman"/>
                        </a:rPr>
                        <a:t>3. 14.30-14.55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latin typeface="Cambria" pitchFamily="18" charset="0"/>
                          <a:ea typeface="Times New Roman"/>
                          <a:cs typeface="Times New Roman"/>
                        </a:rPr>
                        <a:t>1. 09.45-10.15</a:t>
                      </a:r>
                    </a:p>
                    <a:p>
                      <a:pPr marL="1117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latin typeface="Cambria" pitchFamily="18" charset="0"/>
                          <a:ea typeface="Times New Roman"/>
                          <a:cs typeface="Times New Roman"/>
                        </a:rPr>
                        <a:t>2. 10.25-10.55</a:t>
                      </a:r>
                    </a:p>
                    <a:p>
                      <a:pPr marL="11176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" dirty="0">
                          <a:latin typeface="Cambria" pitchFamily="18" charset="0"/>
                          <a:ea typeface="Times New Roman"/>
                          <a:cs typeface="Times New Roman"/>
                        </a:rPr>
                        <a:t>3. 14.30-15.00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51520" y="476672"/>
            <a:ext cx="5040560" cy="5976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500" b="1" dirty="0" smtClean="0">
                <a:latin typeface="Cambria" pitchFamily="18" charset="0"/>
              </a:rPr>
              <a:t>Учебный план кочевой группы кратковременного пребывания </a:t>
            </a:r>
            <a:endParaRPr lang="ru-RU" sz="500" dirty="0" smtClean="0">
              <a:latin typeface="Cambria" pitchFamily="18" charset="0"/>
            </a:endParaRPr>
          </a:p>
          <a:p>
            <a:pPr algn="ctr"/>
            <a:r>
              <a:rPr lang="ru-RU" sz="500" b="1" dirty="0" smtClean="0">
                <a:latin typeface="Cambria" pitchFamily="18" charset="0"/>
              </a:rPr>
              <a:t>МКДОУ детский сад «</a:t>
            </a:r>
            <a:r>
              <a:rPr lang="ru-RU" sz="500" b="1" dirty="0" err="1" smtClean="0">
                <a:latin typeface="Cambria" pitchFamily="18" charset="0"/>
              </a:rPr>
              <a:t>Северяночка</a:t>
            </a:r>
            <a:r>
              <a:rPr lang="ru-RU" sz="500" b="1" dirty="0" smtClean="0">
                <a:latin typeface="Cambria" pitchFamily="18" charset="0"/>
              </a:rPr>
              <a:t>»</a:t>
            </a:r>
            <a:endParaRPr lang="ru-RU" sz="500" dirty="0" smtClean="0">
              <a:latin typeface="Cambria" pitchFamily="18" charset="0"/>
            </a:endParaRPr>
          </a:p>
          <a:p>
            <a:pPr algn="ctr"/>
            <a:r>
              <a:rPr lang="ru-RU" sz="500" b="1" dirty="0" smtClean="0">
                <a:latin typeface="Cambria" pitchFamily="18" charset="0"/>
              </a:rPr>
              <a:t>реализующего основную общеобразовательную   программу МКДОУ детский сад «</a:t>
            </a:r>
            <a:r>
              <a:rPr lang="ru-RU" sz="500" b="1" dirty="0" err="1" smtClean="0">
                <a:latin typeface="Cambria" pitchFamily="18" charset="0"/>
              </a:rPr>
              <a:t>Северяночка</a:t>
            </a:r>
            <a:r>
              <a:rPr lang="ru-RU" sz="500" b="1" dirty="0" smtClean="0">
                <a:latin typeface="Cambria" pitchFamily="18" charset="0"/>
              </a:rPr>
              <a:t>»</a:t>
            </a:r>
          </a:p>
          <a:p>
            <a:pPr algn="ctr"/>
            <a:endParaRPr lang="ru-RU" sz="500" b="1" dirty="0" smtClean="0">
              <a:latin typeface="Cambria" pitchFamily="18" charset="0"/>
            </a:endParaRPr>
          </a:p>
          <a:p>
            <a:pPr algn="ctr"/>
            <a:endParaRPr lang="ru-RU" sz="500" b="1" dirty="0" smtClean="0">
              <a:latin typeface="Cambria" pitchFamily="18" charset="0"/>
            </a:endParaRPr>
          </a:p>
          <a:p>
            <a:pPr algn="ctr"/>
            <a:endParaRPr lang="ru-RU" sz="500" b="1" dirty="0" smtClean="0">
              <a:latin typeface="Cambria" pitchFamily="18" charset="0"/>
            </a:endParaRPr>
          </a:p>
          <a:p>
            <a:pPr algn="ctr"/>
            <a:endParaRPr lang="ru-RU" sz="500" b="1" dirty="0" smtClean="0">
              <a:latin typeface="Cambria" pitchFamily="18" charset="0"/>
            </a:endParaRPr>
          </a:p>
          <a:p>
            <a:pPr algn="ctr"/>
            <a:endParaRPr lang="ru-RU" sz="500" b="1" dirty="0" smtClean="0">
              <a:latin typeface="Cambria" pitchFamily="18" charset="0"/>
            </a:endParaRPr>
          </a:p>
          <a:p>
            <a:pPr algn="ctr"/>
            <a:endParaRPr lang="ru-RU" sz="500" b="1" dirty="0" smtClean="0">
              <a:latin typeface="Cambria" pitchFamily="18" charset="0"/>
            </a:endParaRPr>
          </a:p>
          <a:p>
            <a:pPr algn="ctr"/>
            <a:endParaRPr lang="ru-RU" sz="500" b="1" dirty="0" smtClean="0">
              <a:latin typeface="Cambria" pitchFamily="18" charset="0"/>
            </a:endParaRPr>
          </a:p>
          <a:p>
            <a:pPr algn="ctr"/>
            <a:endParaRPr lang="ru-RU" sz="500" b="1" dirty="0" smtClean="0">
              <a:latin typeface="Cambria" pitchFamily="18" charset="0"/>
            </a:endParaRPr>
          </a:p>
          <a:p>
            <a:pPr algn="ctr"/>
            <a:endParaRPr lang="ru-RU" sz="500" b="1" dirty="0" smtClean="0">
              <a:latin typeface="Cambria" pitchFamily="18" charset="0"/>
            </a:endParaRPr>
          </a:p>
          <a:p>
            <a:pPr algn="ctr"/>
            <a:endParaRPr lang="ru-RU" sz="500" b="1" dirty="0" smtClean="0">
              <a:latin typeface="Cambria" pitchFamily="18" charset="0"/>
            </a:endParaRPr>
          </a:p>
          <a:p>
            <a:pPr algn="ctr"/>
            <a:endParaRPr lang="ru-RU" sz="500" b="1" dirty="0" smtClean="0">
              <a:latin typeface="Cambria" pitchFamily="18" charset="0"/>
            </a:endParaRPr>
          </a:p>
          <a:p>
            <a:pPr algn="ctr"/>
            <a:endParaRPr lang="ru-RU" sz="500" b="1" dirty="0" smtClean="0">
              <a:latin typeface="Cambria" pitchFamily="18" charset="0"/>
            </a:endParaRPr>
          </a:p>
          <a:p>
            <a:pPr algn="ctr"/>
            <a:endParaRPr lang="ru-RU" sz="500" b="1" dirty="0" smtClean="0">
              <a:latin typeface="Cambria" pitchFamily="18" charset="0"/>
            </a:endParaRPr>
          </a:p>
          <a:p>
            <a:pPr algn="ctr"/>
            <a:endParaRPr lang="ru-RU" sz="500" b="1" dirty="0" smtClean="0">
              <a:latin typeface="Cambria" pitchFamily="18" charset="0"/>
            </a:endParaRPr>
          </a:p>
          <a:p>
            <a:pPr algn="ctr"/>
            <a:endParaRPr lang="ru-RU" sz="500" b="1" dirty="0" smtClean="0">
              <a:latin typeface="Cambria" pitchFamily="18" charset="0"/>
            </a:endParaRPr>
          </a:p>
          <a:p>
            <a:pPr algn="ctr"/>
            <a:endParaRPr lang="ru-RU" sz="500" b="1" dirty="0" smtClean="0">
              <a:latin typeface="Cambria" pitchFamily="18" charset="0"/>
            </a:endParaRPr>
          </a:p>
          <a:p>
            <a:pPr algn="ctr"/>
            <a:endParaRPr lang="ru-RU" sz="500" b="1" dirty="0" smtClean="0">
              <a:latin typeface="Cambria" pitchFamily="18" charset="0"/>
            </a:endParaRPr>
          </a:p>
          <a:p>
            <a:pPr algn="ctr"/>
            <a:endParaRPr lang="ru-RU" sz="500" b="1" dirty="0" smtClean="0">
              <a:latin typeface="Cambria" pitchFamily="18" charset="0"/>
            </a:endParaRPr>
          </a:p>
          <a:p>
            <a:pPr algn="ctr"/>
            <a:endParaRPr lang="ru-RU" sz="500" b="1" dirty="0" smtClean="0">
              <a:latin typeface="Cambria" pitchFamily="18" charset="0"/>
            </a:endParaRPr>
          </a:p>
          <a:p>
            <a:pPr algn="ctr"/>
            <a:endParaRPr lang="ru-RU" sz="500" b="1" dirty="0" smtClean="0">
              <a:latin typeface="Cambria" pitchFamily="18" charset="0"/>
            </a:endParaRPr>
          </a:p>
          <a:p>
            <a:pPr algn="ctr"/>
            <a:endParaRPr lang="ru-RU" sz="500" b="1" dirty="0" smtClean="0">
              <a:latin typeface="Cambria" pitchFamily="18" charset="0"/>
            </a:endParaRPr>
          </a:p>
          <a:p>
            <a:pPr algn="ctr"/>
            <a:endParaRPr lang="ru-RU" sz="500" b="1" dirty="0" smtClean="0">
              <a:latin typeface="Cambria" pitchFamily="18" charset="0"/>
            </a:endParaRPr>
          </a:p>
          <a:p>
            <a:pPr algn="ctr"/>
            <a:endParaRPr lang="ru-RU" sz="500" b="1" dirty="0" smtClean="0">
              <a:latin typeface="Cambria" pitchFamily="18" charset="0"/>
            </a:endParaRPr>
          </a:p>
          <a:p>
            <a:pPr algn="ctr"/>
            <a:endParaRPr lang="ru-RU" sz="500" b="1" dirty="0" smtClean="0">
              <a:latin typeface="Cambria" pitchFamily="18" charset="0"/>
            </a:endParaRPr>
          </a:p>
          <a:p>
            <a:pPr algn="ctr"/>
            <a:endParaRPr lang="ru-RU" sz="500" b="1" dirty="0" smtClean="0">
              <a:latin typeface="Cambria" pitchFamily="18" charset="0"/>
            </a:endParaRPr>
          </a:p>
          <a:p>
            <a:pPr algn="ctr"/>
            <a:endParaRPr lang="ru-RU" sz="500" b="1" dirty="0" smtClean="0">
              <a:latin typeface="Cambria" pitchFamily="18" charset="0"/>
            </a:endParaRPr>
          </a:p>
          <a:p>
            <a:pPr algn="ctr"/>
            <a:endParaRPr lang="ru-RU" sz="500" b="1" dirty="0" smtClean="0">
              <a:latin typeface="Cambria" pitchFamily="18" charset="0"/>
            </a:endParaRPr>
          </a:p>
          <a:p>
            <a:pPr algn="ctr"/>
            <a:endParaRPr lang="ru-RU" sz="500" b="1" dirty="0" smtClean="0">
              <a:latin typeface="Cambria" pitchFamily="18" charset="0"/>
            </a:endParaRPr>
          </a:p>
          <a:p>
            <a:pPr algn="ctr"/>
            <a:endParaRPr lang="ru-RU" sz="500" b="1" dirty="0" smtClean="0">
              <a:latin typeface="Cambria" pitchFamily="18" charset="0"/>
            </a:endParaRPr>
          </a:p>
          <a:p>
            <a:pPr algn="ctr"/>
            <a:endParaRPr lang="ru-RU" sz="500" b="1" dirty="0" smtClean="0">
              <a:latin typeface="Cambria" pitchFamily="18" charset="0"/>
            </a:endParaRPr>
          </a:p>
          <a:p>
            <a:pPr algn="ctr"/>
            <a:endParaRPr lang="ru-RU" sz="500" b="1" dirty="0" smtClean="0">
              <a:latin typeface="Cambria" pitchFamily="18" charset="0"/>
            </a:endParaRPr>
          </a:p>
          <a:p>
            <a:pPr algn="ctr"/>
            <a:endParaRPr lang="ru-RU" sz="500" b="1" dirty="0" smtClean="0">
              <a:latin typeface="Cambria" pitchFamily="18" charset="0"/>
            </a:endParaRPr>
          </a:p>
          <a:p>
            <a:pPr algn="ctr"/>
            <a:endParaRPr lang="ru-RU" sz="500" b="1" dirty="0" smtClean="0">
              <a:latin typeface="Cambria" pitchFamily="18" charset="0"/>
            </a:endParaRPr>
          </a:p>
          <a:p>
            <a:pPr algn="ctr"/>
            <a:endParaRPr lang="ru-RU" sz="500" b="1" dirty="0" smtClean="0">
              <a:latin typeface="Cambria" pitchFamily="18" charset="0"/>
            </a:endParaRPr>
          </a:p>
          <a:p>
            <a:pPr algn="ctr"/>
            <a:endParaRPr lang="ru-RU" sz="500" b="1" dirty="0" smtClean="0">
              <a:latin typeface="Cambria" pitchFamily="18" charset="0"/>
            </a:endParaRPr>
          </a:p>
          <a:p>
            <a:pPr algn="ctr"/>
            <a:endParaRPr lang="ru-RU" sz="500" b="1" dirty="0" smtClean="0">
              <a:latin typeface="Cambria" pitchFamily="18" charset="0"/>
            </a:endParaRPr>
          </a:p>
          <a:p>
            <a:pPr algn="ctr"/>
            <a:endParaRPr lang="ru-RU" sz="500" b="1" dirty="0" smtClean="0">
              <a:latin typeface="Cambria" pitchFamily="18" charset="0"/>
            </a:endParaRPr>
          </a:p>
          <a:p>
            <a:pPr algn="ctr"/>
            <a:endParaRPr lang="ru-RU" sz="500" b="1" dirty="0" smtClean="0">
              <a:latin typeface="Cambria" pitchFamily="18" charset="0"/>
            </a:endParaRPr>
          </a:p>
          <a:p>
            <a:pPr algn="ctr"/>
            <a:endParaRPr lang="ru-RU" sz="500" b="1" dirty="0" smtClean="0">
              <a:latin typeface="Cambria" pitchFamily="18" charset="0"/>
            </a:endParaRPr>
          </a:p>
          <a:p>
            <a:pPr algn="ctr"/>
            <a:endParaRPr lang="ru-RU" sz="500" b="1" dirty="0" smtClean="0">
              <a:latin typeface="Cambria" pitchFamily="18" charset="0"/>
            </a:endParaRPr>
          </a:p>
          <a:p>
            <a:pPr algn="ctr"/>
            <a:endParaRPr lang="ru-RU" sz="500" b="1" dirty="0" smtClean="0">
              <a:latin typeface="Cambria" pitchFamily="18" charset="0"/>
            </a:endParaRPr>
          </a:p>
          <a:p>
            <a:pPr algn="ctr"/>
            <a:endParaRPr lang="ru-RU" sz="500" b="1" dirty="0" smtClean="0">
              <a:latin typeface="Cambria" pitchFamily="18" charset="0"/>
            </a:endParaRPr>
          </a:p>
          <a:p>
            <a:pPr algn="ctr"/>
            <a:endParaRPr lang="ru-RU" sz="500" b="1" dirty="0" smtClean="0">
              <a:latin typeface="Cambria" pitchFamily="18" charset="0"/>
            </a:endParaRPr>
          </a:p>
          <a:p>
            <a:pPr algn="ctr"/>
            <a:endParaRPr lang="ru-RU" sz="500" b="1" dirty="0" smtClean="0">
              <a:latin typeface="Cambria" pitchFamily="18" charset="0"/>
            </a:endParaRPr>
          </a:p>
          <a:p>
            <a:pPr algn="ctr"/>
            <a:endParaRPr lang="ru-RU" sz="500" b="1" dirty="0" smtClean="0">
              <a:latin typeface="Cambria" pitchFamily="18" charset="0"/>
            </a:endParaRPr>
          </a:p>
          <a:p>
            <a:pPr algn="ctr"/>
            <a:endParaRPr lang="ru-RU" sz="500" b="1" dirty="0" smtClean="0">
              <a:latin typeface="Cambria" pitchFamily="18" charset="0"/>
            </a:endParaRPr>
          </a:p>
          <a:p>
            <a:pPr algn="ctr"/>
            <a:endParaRPr lang="ru-RU" sz="500" b="1" dirty="0" smtClean="0">
              <a:latin typeface="Cambria" pitchFamily="18" charset="0"/>
            </a:endParaRPr>
          </a:p>
          <a:p>
            <a:pPr algn="ctr"/>
            <a:endParaRPr lang="ru-RU" sz="500" b="1" dirty="0" smtClean="0">
              <a:latin typeface="Cambria" pitchFamily="18" charset="0"/>
            </a:endParaRPr>
          </a:p>
          <a:p>
            <a:pPr algn="ctr"/>
            <a:endParaRPr lang="ru-RU" sz="500" b="1" dirty="0" smtClean="0">
              <a:latin typeface="Cambria" pitchFamily="18" charset="0"/>
            </a:endParaRPr>
          </a:p>
          <a:p>
            <a:pPr algn="ctr"/>
            <a:endParaRPr lang="ru-RU" sz="500" b="1" dirty="0" smtClean="0">
              <a:latin typeface="Cambria" pitchFamily="18" charset="0"/>
            </a:endParaRPr>
          </a:p>
          <a:p>
            <a:pPr algn="ctr"/>
            <a:endParaRPr lang="ru-RU" sz="500" b="1" dirty="0" smtClean="0">
              <a:latin typeface="Cambria" pitchFamily="18" charset="0"/>
            </a:endParaRPr>
          </a:p>
          <a:p>
            <a:pPr algn="ctr"/>
            <a:endParaRPr lang="ru-RU" sz="500" b="1" dirty="0" smtClean="0">
              <a:latin typeface="Cambria" pitchFamily="18" charset="0"/>
            </a:endParaRPr>
          </a:p>
          <a:p>
            <a:pPr algn="ctr"/>
            <a:endParaRPr lang="ru-RU" sz="500" b="1" dirty="0" smtClean="0">
              <a:latin typeface="Cambria" pitchFamily="18" charset="0"/>
            </a:endParaRPr>
          </a:p>
          <a:p>
            <a:pPr algn="ctr"/>
            <a:endParaRPr lang="ru-RU" sz="500" b="1" dirty="0" smtClean="0">
              <a:latin typeface="Cambria" pitchFamily="18" charset="0"/>
            </a:endParaRPr>
          </a:p>
          <a:p>
            <a:pPr algn="ctr"/>
            <a:endParaRPr lang="ru-RU" sz="500" b="1" dirty="0" smtClean="0">
              <a:latin typeface="Cambria" pitchFamily="18" charset="0"/>
            </a:endParaRPr>
          </a:p>
          <a:p>
            <a:pPr algn="ctr"/>
            <a:endParaRPr lang="ru-RU" sz="500" b="1" dirty="0" smtClean="0">
              <a:latin typeface="Cambria" pitchFamily="18" charset="0"/>
            </a:endParaRPr>
          </a:p>
          <a:p>
            <a:pPr algn="ctr"/>
            <a:endParaRPr lang="ru-RU" sz="500" b="1" dirty="0" smtClean="0">
              <a:latin typeface="Cambria" pitchFamily="18" charset="0"/>
            </a:endParaRPr>
          </a:p>
          <a:p>
            <a:pPr algn="ctr"/>
            <a:endParaRPr lang="ru-RU" sz="500" b="1" dirty="0" smtClean="0">
              <a:latin typeface="Cambria" pitchFamily="18" charset="0"/>
            </a:endParaRPr>
          </a:p>
          <a:p>
            <a:pPr algn="ctr"/>
            <a:endParaRPr lang="ru-RU" sz="500" b="1" dirty="0" smtClean="0">
              <a:latin typeface="Cambria" pitchFamily="18" charset="0"/>
            </a:endParaRPr>
          </a:p>
          <a:p>
            <a:pPr algn="ctr"/>
            <a:endParaRPr lang="ru-RU" sz="500" b="1" dirty="0" smtClean="0">
              <a:latin typeface="Cambria" pitchFamily="18" charset="0"/>
            </a:endParaRPr>
          </a:p>
          <a:p>
            <a:pPr algn="ctr"/>
            <a:endParaRPr lang="ru-RU" sz="500" b="1" dirty="0" smtClean="0">
              <a:latin typeface="Cambria" pitchFamily="18" charset="0"/>
            </a:endParaRPr>
          </a:p>
          <a:p>
            <a:pPr algn="ctr"/>
            <a:endParaRPr lang="ru-RU" sz="500" b="1" dirty="0" smtClean="0">
              <a:latin typeface="Cambria" pitchFamily="18" charset="0"/>
            </a:endParaRPr>
          </a:p>
          <a:p>
            <a:pPr algn="ctr"/>
            <a:endParaRPr lang="ru-RU" sz="500" b="1" dirty="0" smtClean="0">
              <a:latin typeface="Cambria" pitchFamily="18" charset="0"/>
            </a:endParaRPr>
          </a:p>
          <a:p>
            <a:pPr algn="ctr"/>
            <a:endParaRPr lang="ru-RU" sz="500" b="1" dirty="0" smtClean="0">
              <a:latin typeface="Cambria" pitchFamily="18" charset="0"/>
            </a:endParaRPr>
          </a:p>
          <a:p>
            <a:pPr algn="ctr"/>
            <a:endParaRPr lang="ru-RU" sz="500" b="1" dirty="0" smtClean="0">
              <a:latin typeface="Cambria" pitchFamily="18" charset="0"/>
            </a:endParaRPr>
          </a:p>
          <a:p>
            <a:pPr algn="ctr"/>
            <a:endParaRPr lang="ru-RU" sz="500" b="1" dirty="0" smtClean="0">
              <a:latin typeface="Cambria" pitchFamily="18" charset="0"/>
            </a:endParaRPr>
          </a:p>
          <a:p>
            <a:pPr algn="ctr"/>
            <a:endParaRPr lang="ru-RU" sz="500" b="1" dirty="0" smtClean="0">
              <a:latin typeface="Cambria" pitchFamily="18" charset="0"/>
            </a:endParaRPr>
          </a:p>
          <a:p>
            <a:pPr algn="ctr"/>
            <a:endParaRPr lang="ru-RU" sz="500" b="1" dirty="0" smtClean="0">
              <a:latin typeface="Cambria" pitchFamily="18" charset="0"/>
            </a:endParaRPr>
          </a:p>
          <a:p>
            <a:pPr algn="ctr"/>
            <a:endParaRPr lang="ru-RU" sz="500" b="1" dirty="0" smtClean="0">
              <a:latin typeface="Cambria" pitchFamily="18" charset="0"/>
            </a:endParaRPr>
          </a:p>
          <a:p>
            <a:pPr algn="ctr"/>
            <a:endParaRPr lang="ru-RU" sz="500" dirty="0" smtClean="0">
              <a:latin typeface="Cambria" pitchFamily="18" charset="0"/>
            </a:endParaRPr>
          </a:p>
          <a:p>
            <a:endParaRPr lang="ru-RU" sz="800" dirty="0">
              <a:latin typeface="Cambria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23528" y="764704"/>
          <a:ext cx="4896540" cy="5616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580"/>
                <a:gridCol w="657082"/>
                <a:gridCol w="751510"/>
                <a:gridCol w="807342"/>
                <a:gridCol w="807342"/>
                <a:gridCol w="807342"/>
                <a:gridCol w="807342"/>
              </a:tblGrid>
              <a:tr h="169326">
                <a:tc rowSpan="3" gridSpan="2">
                  <a:txBody>
                    <a:bodyPr/>
                    <a:lstStyle/>
                    <a:p>
                      <a:pPr algn="ctr"/>
                      <a:r>
                        <a:rPr lang="ru-RU" sz="500" dirty="0" smtClean="0">
                          <a:latin typeface="Cambria" pitchFamily="18" charset="0"/>
                        </a:rPr>
                        <a:t>Образовательная</a:t>
                      </a:r>
                    </a:p>
                    <a:p>
                      <a:pPr algn="ctr"/>
                      <a:r>
                        <a:rPr kumimoji="0" lang="ru-RU" sz="500" kern="1200" dirty="0" smtClean="0">
                          <a:latin typeface="Cambria" pitchFamily="18" charset="0"/>
                        </a:rPr>
                        <a:t> деятельность </a:t>
                      </a:r>
                      <a:endParaRPr lang="ru-RU" sz="500" dirty="0">
                        <a:latin typeface="Cambria" pitchFamily="18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500" dirty="0" smtClean="0">
                          <a:latin typeface="Cambria" pitchFamily="18" charset="0"/>
                        </a:rPr>
                        <a:t>НОД</a:t>
                      </a:r>
                      <a:endParaRPr lang="ru-RU" sz="500" dirty="0">
                        <a:latin typeface="Cambria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500" dirty="0" smtClean="0">
                          <a:latin typeface="Cambria" pitchFamily="18" charset="0"/>
                        </a:rPr>
                        <a:t>Группы </a:t>
                      </a:r>
                      <a:r>
                        <a:rPr lang="ru-RU" sz="500" dirty="0" err="1" smtClean="0">
                          <a:latin typeface="Cambria" pitchFamily="18" charset="0"/>
                        </a:rPr>
                        <a:t>общеразвивающей</a:t>
                      </a:r>
                      <a:r>
                        <a:rPr lang="ru-RU" sz="500" dirty="0" smtClean="0">
                          <a:latin typeface="Cambria" pitchFamily="18" charset="0"/>
                        </a:rPr>
                        <a:t> направленности в возрасте</a:t>
                      </a:r>
                      <a:endParaRPr lang="ru-RU" sz="500" dirty="0">
                        <a:latin typeface="Cambr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500" dirty="0">
                        <a:latin typeface="Cambr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500">
                        <a:latin typeface="Cambr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500">
                        <a:latin typeface="Cambria" pitchFamily="18" charset="0"/>
                      </a:endParaRPr>
                    </a:p>
                  </a:txBody>
                  <a:tcPr/>
                </a:tc>
              </a:tr>
              <a:tr h="169326">
                <a:tc gridSpan="2" vMerge="1">
                  <a:txBody>
                    <a:bodyPr/>
                    <a:lstStyle/>
                    <a:p>
                      <a:endParaRPr lang="ru-RU" sz="500">
                        <a:latin typeface="Cambria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 dirty="0" smtClean="0">
                          <a:latin typeface="Cambria" pitchFamily="18" charset="0"/>
                        </a:rPr>
                        <a:t>с</a:t>
                      </a:r>
                      <a:r>
                        <a:rPr lang="ru-RU" sz="500" baseline="0" dirty="0" smtClean="0">
                          <a:latin typeface="Cambria" pitchFamily="18" charset="0"/>
                        </a:rPr>
                        <a:t> 3 до 4 лет</a:t>
                      </a:r>
                      <a:endParaRPr lang="ru-RU" sz="5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 dirty="0" smtClean="0">
                          <a:latin typeface="Cambria" pitchFamily="18" charset="0"/>
                        </a:rPr>
                        <a:t>с 4 до 5 лет</a:t>
                      </a:r>
                      <a:endParaRPr lang="ru-RU" sz="5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 dirty="0" smtClean="0">
                          <a:latin typeface="Cambria" pitchFamily="18" charset="0"/>
                        </a:rPr>
                        <a:t>с 5 до 6 лет</a:t>
                      </a:r>
                      <a:endParaRPr lang="ru-RU" sz="5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 dirty="0" smtClean="0">
                          <a:latin typeface="Cambria" pitchFamily="18" charset="0"/>
                        </a:rPr>
                        <a:t>с 6 до 7 лет</a:t>
                      </a:r>
                      <a:endParaRPr lang="ru-RU" sz="5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169326">
                <a:tc gridSpan="2" vMerge="1">
                  <a:txBody>
                    <a:bodyPr/>
                    <a:lstStyle/>
                    <a:p>
                      <a:endParaRPr lang="ru-RU" sz="500">
                        <a:latin typeface="Cambria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500" dirty="0" smtClean="0">
                          <a:latin typeface="Cambria" pitchFamily="18" charset="0"/>
                        </a:rPr>
                        <a:t>Количество занятий</a:t>
                      </a:r>
                      <a:r>
                        <a:rPr lang="ru-RU" sz="500" baseline="0" dirty="0" smtClean="0">
                          <a:latin typeface="Cambria" pitchFamily="18" charset="0"/>
                        </a:rPr>
                        <a:t> в неделю</a:t>
                      </a:r>
                      <a:endParaRPr lang="ru-RU" sz="500" dirty="0">
                        <a:latin typeface="Cambr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500">
                        <a:latin typeface="Cambr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500">
                        <a:latin typeface="Cambr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500">
                        <a:latin typeface="Cambria" pitchFamily="18" charset="0"/>
                      </a:endParaRPr>
                    </a:p>
                  </a:txBody>
                  <a:tcPr/>
                </a:tc>
              </a:tr>
              <a:tr h="215505">
                <a:tc>
                  <a:txBody>
                    <a:bodyPr/>
                    <a:lstStyle/>
                    <a:p>
                      <a:pPr algn="ctr"/>
                      <a:r>
                        <a:rPr lang="ru-RU" sz="400" dirty="0" smtClean="0">
                          <a:latin typeface="Cambria" pitchFamily="18" charset="0"/>
                        </a:rPr>
                        <a:t>1.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sz="400" dirty="0" err="1" smtClean="0">
                          <a:latin typeface="Cambria" pitchFamily="18" charset="0"/>
                        </a:rPr>
                        <a:t>Инвариативная</a:t>
                      </a:r>
                      <a:r>
                        <a:rPr lang="ru-RU" sz="400" dirty="0" smtClean="0">
                          <a:latin typeface="Cambria" pitchFamily="18" charset="0"/>
                        </a:rPr>
                        <a:t> (обязательная)часть </a:t>
                      </a:r>
                    </a:p>
                    <a:p>
                      <a:pPr algn="ctr"/>
                      <a:r>
                        <a:rPr lang="ru-RU" sz="400" dirty="0" smtClean="0">
                          <a:latin typeface="Cambria" pitchFamily="18" charset="0"/>
                        </a:rPr>
                        <a:t>(60%)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500">
                        <a:latin typeface="Cambr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500">
                        <a:latin typeface="Cambr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500" dirty="0">
                        <a:latin typeface="Cambr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500">
                        <a:latin typeface="Cambria" pitchFamily="18" charset="0"/>
                      </a:endParaRPr>
                    </a:p>
                  </a:txBody>
                  <a:tcPr/>
                </a:tc>
              </a:tr>
              <a:tr h="153932">
                <a:tc>
                  <a:txBody>
                    <a:bodyPr/>
                    <a:lstStyle/>
                    <a:p>
                      <a:pPr algn="ctr"/>
                      <a:r>
                        <a:rPr lang="ru-RU" sz="400" dirty="0" smtClean="0">
                          <a:latin typeface="Cambria" pitchFamily="18" charset="0"/>
                        </a:rPr>
                        <a:t>1.1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sz="400" dirty="0" smtClean="0">
                          <a:latin typeface="Cambria" pitchFamily="18" charset="0"/>
                        </a:rPr>
                        <a:t>Образовательная область «Познавательное развитие»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500">
                        <a:latin typeface="Cambr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500">
                        <a:latin typeface="Cambr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500" dirty="0">
                        <a:latin typeface="Cambr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500">
                        <a:latin typeface="Cambria" pitchFamily="18" charset="0"/>
                      </a:endParaRPr>
                    </a:p>
                  </a:txBody>
                  <a:tcPr/>
                </a:tc>
              </a:tr>
              <a:tr h="153932">
                <a:tc rowSpan="2">
                  <a:txBody>
                    <a:bodyPr/>
                    <a:lstStyle/>
                    <a:p>
                      <a:pPr algn="ctr"/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400" dirty="0" smtClean="0">
                          <a:latin typeface="Cambria" pitchFamily="18" charset="0"/>
                        </a:rPr>
                        <a:t>Познавательно-исследовательская</a:t>
                      </a:r>
                      <a:r>
                        <a:rPr lang="ru-RU" sz="400" baseline="0" dirty="0" smtClean="0">
                          <a:latin typeface="Cambria" pitchFamily="18" charset="0"/>
                        </a:rPr>
                        <a:t> деятельность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" dirty="0" smtClean="0">
                          <a:latin typeface="Cambria" pitchFamily="18" charset="0"/>
                        </a:rPr>
                        <a:t>Мир природы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" dirty="0" smtClean="0">
                          <a:latin typeface="Cambria" pitchFamily="18" charset="0"/>
                        </a:rPr>
                        <a:t>0,5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" dirty="0" smtClean="0">
                          <a:latin typeface="Cambria" pitchFamily="18" charset="0"/>
                        </a:rPr>
                        <a:t>0,5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" dirty="0" smtClean="0">
                          <a:latin typeface="Cambria" pitchFamily="18" charset="0"/>
                        </a:rPr>
                        <a:t>1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" dirty="0" smtClean="0">
                          <a:latin typeface="Cambria" pitchFamily="18" charset="0"/>
                        </a:rPr>
                        <a:t>1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2155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" dirty="0" smtClean="0">
                          <a:latin typeface="Cambria" pitchFamily="18" charset="0"/>
                        </a:rPr>
                        <a:t>Первые шаги в математику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" dirty="0" smtClean="0">
                          <a:latin typeface="Cambria" pitchFamily="18" charset="0"/>
                        </a:rPr>
                        <a:t>1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" dirty="0" smtClean="0">
                          <a:latin typeface="Cambria" pitchFamily="18" charset="0"/>
                        </a:rPr>
                        <a:t>1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" dirty="0" smtClean="0">
                          <a:latin typeface="Cambria" pitchFamily="18" charset="0"/>
                        </a:rPr>
                        <a:t>1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" dirty="0" smtClean="0">
                          <a:latin typeface="Cambria" pitchFamily="18" charset="0"/>
                        </a:rPr>
                        <a:t>1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153932">
                <a:tc>
                  <a:txBody>
                    <a:bodyPr/>
                    <a:lstStyle/>
                    <a:p>
                      <a:pPr algn="ctr"/>
                      <a:r>
                        <a:rPr lang="ru-RU" sz="400" dirty="0" smtClean="0">
                          <a:latin typeface="Cambria" pitchFamily="18" charset="0"/>
                        </a:rPr>
                        <a:t>1.2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sz="400" dirty="0" smtClean="0">
                          <a:latin typeface="Cambria" pitchFamily="18" charset="0"/>
                        </a:rPr>
                        <a:t>Образовательная область  «Речевое развитие»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500">
                        <a:latin typeface="Cambr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500">
                        <a:latin typeface="Cambr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500" dirty="0">
                        <a:latin typeface="Cambr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500">
                        <a:latin typeface="Cambria" pitchFamily="18" charset="0"/>
                      </a:endParaRPr>
                    </a:p>
                  </a:txBody>
                  <a:tcPr/>
                </a:tc>
              </a:tr>
              <a:tr h="153932">
                <a:tc rowSpan="2">
                  <a:txBody>
                    <a:bodyPr/>
                    <a:lstStyle/>
                    <a:p>
                      <a:pPr algn="ctr"/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" dirty="0" smtClean="0">
                          <a:latin typeface="Cambria" pitchFamily="18" charset="0"/>
                        </a:rPr>
                        <a:t>Коммуникативная </a:t>
                      </a:r>
                    </a:p>
                    <a:p>
                      <a:pPr algn="ctr"/>
                      <a:r>
                        <a:rPr lang="ru-RU" sz="400" dirty="0" smtClean="0">
                          <a:latin typeface="Cambria" pitchFamily="18" charset="0"/>
                        </a:rPr>
                        <a:t>деятельность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" dirty="0" smtClean="0">
                          <a:latin typeface="Cambria" pitchFamily="18" charset="0"/>
                        </a:rPr>
                        <a:t>Развитие речи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" dirty="0" smtClean="0">
                          <a:latin typeface="Cambria" pitchFamily="18" charset="0"/>
                        </a:rPr>
                        <a:t>0,5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" dirty="0" smtClean="0">
                          <a:latin typeface="Cambria" pitchFamily="18" charset="0"/>
                        </a:rPr>
                        <a:t>0,5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" dirty="0" smtClean="0">
                          <a:latin typeface="Cambria" pitchFamily="18" charset="0"/>
                        </a:rPr>
                        <a:t>0,5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" dirty="0" smtClean="0">
                          <a:latin typeface="Cambria" pitchFamily="18" charset="0"/>
                        </a:rPr>
                        <a:t>0,5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2155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" dirty="0" smtClean="0">
                          <a:latin typeface="Cambria" pitchFamily="18" charset="0"/>
                        </a:rPr>
                        <a:t>Подготовка к обучению грамоте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" dirty="0" smtClean="0">
                          <a:latin typeface="Cambria" pitchFamily="18" charset="0"/>
                        </a:rPr>
                        <a:t>-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" dirty="0" smtClean="0">
                          <a:latin typeface="Cambria" pitchFamily="18" charset="0"/>
                        </a:rPr>
                        <a:t>-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" dirty="0" smtClean="0">
                          <a:latin typeface="Cambria" pitchFamily="18" charset="0"/>
                        </a:rPr>
                        <a:t>1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" dirty="0" smtClean="0">
                          <a:latin typeface="Cambria" pitchFamily="18" charset="0"/>
                        </a:rPr>
                        <a:t>1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153932">
                <a:tc>
                  <a:txBody>
                    <a:bodyPr/>
                    <a:lstStyle/>
                    <a:p>
                      <a:pPr algn="ctr"/>
                      <a:r>
                        <a:rPr lang="ru-RU" sz="400" dirty="0" smtClean="0">
                          <a:latin typeface="Cambria" pitchFamily="18" charset="0"/>
                        </a:rPr>
                        <a:t>1.3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sz="400" dirty="0" smtClean="0">
                          <a:latin typeface="Cambria" pitchFamily="18" charset="0"/>
                        </a:rPr>
                        <a:t>Образовательная область  «Социально-коммуникативное развитие»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500">
                        <a:latin typeface="Cambr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500" dirty="0">
                        <a:latin typeface="Cambr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500" dirty="0">
                        <a:latin typeface="Cambr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5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338651">
                <a:tc rowSpan="3">
                  <a:txBody>
                    <a:bodyPr/>
                    <a:lstStyle/>
                    <a:p>
                      <a:pPr algn="ctr"/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" dirty="0" smtClean="0">
                          <a:latin typeface="Cambria" pitchFamily="18" charset="0"/>
                        </a:rPr>
                        <a:t>Социализация 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" dirty="0" smtClean="0">
                          <a:latin typeface="Cambria" pitchFamily="18" charset="0"/>
                        </a:rPr>
                        <a:t>Социальный мир (эстетические беседы, гражданское</a:t>
                      </a:r>
                      <a:r>
                        <a:rPr lang="ru-RU" sz="400" baseline="0" dirty="0" smtClean="0">
                          <a:latin typeface="Cambria" pitchFamily="18" charset="0"/>
                        </a:rPr>
                        <a:t> воспитание)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" dirty="0" smtClean="0">
                          <a:latin typeface="Cambria" pitchFamily="18" charset="0"/>
                        </a:rPr>
                        <a:t>0,5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" dirty="0" smtClean="0">
                          <a:latin typeface="Cambria" pitchFamily="18" charset="0"/>
                        </a:rPr>
                        <a:t>0,5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" dirty="0" smtClean="0">
                          <a:latin typeface="Cambria" pitchFamily="18" charset="0"/>
                        </a:rPr>
                        <a:t>0,5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" dirty="0" smtClean="0">
                          <a:latin typeface="Cambria" pitchFamily="18" charset="0"/>
                        </a:rPr>
                        <a:t>0,5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215505">
                <a:tc vMerge="1">
                  <a:txBody>
                    <a:bodyPr/>
                    <a:lstStyle/>
                    <a:p>
                      <a:pPr algn="ctr"/>
                      <a:endParaRPr lang="ru-RU" sz="500">
                        <a:latin typeface="Cambria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" dirty="0" smtClean="0">
                          <a:latin typeface="Cambria" pitchFamily="18" charset="0"/>
                        </a:rPr>
                        <a:t>Труд 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" dirty="0" smtClean="0">
                          <a:latin typeface="Cambria" pitchFamily="18" charset="0"/>
                        </a:rPr>
                        <a:t>Труд взрослых, ручной труд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" dirty="0" smtClean="0">
                          <a:latin typeface="Cambria" pitchFamily="18" charset="0"/>
                        </a:rPr>
                        <a:t>-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" dirty="0" smtClean="0">
                          <a:latin typeface="Cambria" pitchFamily="18" charset="0"/>
                        </a:rPr>
                        <a:t>-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" dirty="0" smtClean="0">
                          <a:latin typeface="Cambria" pitchFamily="18" charset="0"/>
                        </a:rPr>
                        <a:t>0,5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" dirty="0" smtClean="0">
                          <a:latin typeface="Cambria" pitchFamily="18" charset="0"/>
                        </a:rPr>
                        <a:t>0,5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153932">
                <a:tc vMerge="1">
                  <a:txBody>
                    <a:bodyPr/>
                    <a:lstStyle/>
                    <a:p>
                      <a:pPr algn="ctr"/>
                      <a:endParaRPr lang="ru-RU" sz="500">
                        <a:latin typeface="Cambria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" dirty="0" smtClean="0">
                          <a:latin typeface="Cambria" pitchFamily="18" charset="0"/>
                        </a:rPr>
                        <a:t>Безопасность 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" dirty="0" smtClean="0">
                          <a:latin typeface="Cambria" pitchFamily="18" charset="0"/>
                        </a:rPr>
                        <a:t>ОБЖ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" dirty="0" smtClean="0">
                          <a:latin typeface="Cambria" pitchFamily="18" charset="0"/>
                        </a:rPr>
                        <a:t>-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" dirty="0" smtClean="0">
                          <a:latin typeface="Cambria" pitchFamily="18" charset="0"/>
                        </a:rPr>
                        <a:t>-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" dirty="0" smtClean="0">
                          <a:latin typeface="Cambria" pitchFamily="18" charset="0"/>
                        </a:rPr>
                        <a:t>0,5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" dirty="0" smtClean="0">
                          <a:latin typeface="Cambria" pitchFamily="18" charset="0"/>
                        </a:rPr>
                        <a:t>0,5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153932">
                <a:tc>
                  <a:txBody>
                    <a:bodyPr/>
                    <a:lstStyle/>
                    <a:p>
                      <a:pPr algn="ctr"/>
                      <a:r>
                        <a:rPr lang="ru-RU" sz="400" dirty="0" smtClean="0">
                          <a:latin typeface="Cambria" pitchFamily="18" charset="0"/>
                        </a:rPr>
                        <a:t>1.4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sz="400" dirty="0" smtClean="0">
                          <a:latin typeface="Cambria" pitchFamily="18" charset="0"/>
                        </a:rPr>
                        <a:t>Образовательная область «Художественно-эстетическое развитие»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500">
                        <a:latin typeface="Cambr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500">
                        <a:latin typeface="Cambr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500" dirty="0">
                        <a:latin typeface="Cambr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500">
                        <a:latin typeface="Cambria" pitchFamily="18" charset="0"/>
                      </a:endParaRPr>
                    </a:p>
                  </a:txBody>
                  <a:tcPr/>
                </a:tc>
              </a:tr>
              <a:tr h="153932">
                <a:tc>
                  <a:txBody>
                    <a:bodyPr/>
                    <a:lstStyle/>
                    <a:p>
                      <a:pPr algn="ctr"/>
                      <a:endParaRPr lang="ru-RU" sz="40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" dirty="0" smtClean="0">
                          <a:latin typeface="Cambria" pitchFamily="18" charset="0"/>
                        </a:rPr>
                        <a:t>Музыка 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" dirty="0" smtClean="0">
                          <a:latin typeface="Cambria" pitchFamily="18" charset="0"/>
                        </a:rPr>
                        <a:t>Мир музыки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" dirty="0" smtClean="0">
                          <a:latin typeface="Cambria" pitchFamily="18" charset="0"/>
                        </a:rPr>
                        <a:t>2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" dirty="0" smtClean="0">
                          <a:latin typeface="Cambria" pitchFamily="18" charset="0"/>
                        </a:rPr>
                        <a:t>2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" dirty="0" smtClean="0">
                          <a:latin typeface="Cambria" pitchFamily="18" charset="0"/>
                        </a:rPr>
                        <a:t>2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" dirty="0" smtClean="0">
                          <a:latin typeface="Cambria" pitchFamily="18" charset="0"/>
                        </a:rPr>
                        <a:t>2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277079">
                <a:tc rowSpan="2">
                  <a:txBody>
                    <a:bodyPr/>
                    <a:lstStyle/>
                    <a:p>
                      <a:pPr algn="ctr"/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400" dirty="0" smtClean="0">
                          <a:latin typeface="Cambria" pitchFamily="18" charset="0"/>
                        </a:rPr>
                        <a:t>Изобразительная деятельность (рисование, лепка, аппликация) и конструирование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" dirty="0" smtClean="0">
                          <a:latin typeface="Cambria" pitchFamily="18" charset="0"/>
                        </a:rPr>
                        <a:t>Мир</a:t>
                      </a:r>
                      <a:r>
                        <a:rPr lang="ru-RU" sz="400" baseline="0" dirty="0" smtClean="0">
                          <a:latin typeface="Cambria" pitchFamily="18" charset="0"/>
                        </a:rPr>
                        <a:t> искусства и художественной деятельности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" dirty="0" smtClean="0">
                          <a:latin typeface="Cambria" pitchFamily="18" charset="0"/>
                        </a:rPr>
                        <a:t>1,5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" dirty="0" smtClean="0">
                          <a:latin typeface="Cambria" pitchFamily="18" charset="0"/>
                        </a:rPr>
                        <a:t>1,5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" dirty="0" smtClean="0">
                          <a:latin typeface="Cambria" pitchFamily="18" charset="0"/>
                        </a:rPr>
                        <a:t>2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" dirty="0" smtClean="0">
                          <a:latin typeface="Cambria" pitchFamily="18" charset="0"/>
                        </a:rPr>
                        <a:t>2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1539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" dirty="0" smtClean="0">
                          <a:latin typeface="Cambria" pitchFamily="18" charset="0"/>
                        </a:rPr>
                        <a:t>Конструирование</a:t>
                      </a:r>
                      <a:r>
                        <a:rPr lang="ru-RU" sz="400" baseline="0" dirty="0" smtClean="0">
                          <a:latin typeface="Cambria" pitchFamily="18" charset="0"/>
                        </a:rPr>
                        <a:t> 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" dirty="0" smtClean="0">
                          <a:latin typeface="Cambria" pitchFamily="18" charset="0"/>
                        </a:rPr>
                        <a:t>0,5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" dirty="0" smtClean="0">
                          <a:latin typeface="Cambria" pitchFamily="18" charset="0"/>
                        </a:rPr>
                        <a:t>0,5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" dirty="0" smtClean="0">
                          <a:latin typeface="Cambria" pitchFamily="18" charset="0"/>
                        </a:rPr>
                        <a:t>0,5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" dirty="0" smtClean="0">
                          <a:latin typeface="Cambria" pitchFamily="18" charset="0"/>
                        </a:rPr>
                        <a:t>0,5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277079">
                <a:tc>
                  <a:txBody>
                    <a:bodyPr/>
                    <a:lstStyle/>
                    <a:p>
                      <a:pPr algn="ctr"/>
                      <a:endParaRPr lang="ru-RU" sz="40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" dirty="0" smtClean="0">
                          <a:latin typeface="Cambria" pitchFamily="18" charset="0"/>
                        </a:rPr>
                        <a:t>Чтение художественной литературы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" dirty="0" smtClean="0">
                          <a:latin typeface="Cambria" pitchFamily="18" charset="0"/>
                        </a:rPr>
                        <a:t>Ребёнок и книга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" dirty="0" smtClean="0">
                          <a:latin typeface="Cambria" pitchFamily="18" charset="0"/>
                        </a:rPr>
                        <a:t>0,5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" dirty="0" smtClean="0">
                          <a:latin typeface="Cambria" pitchFamily="18" charset="0"/>
                        </a:rPr>
                        <a:t>0,5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" dirty="0" smtClean="0">
                          <a:latin typeface="Cambria" pitchFamily="18" charset="0"/>
                        </a:rPr>
                        <a:t>0,5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" dirty="0" smtClean="0">
                          <a:latin typeface="Cambria" pitchFamily="18" charset="0"/>
                        </a:rPr>
                        <a:t>0,5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153932">
                <a:tc>
                  <a:txBody>
                    <a:bodyPr/>
                    <a:lstStyle/>
                    <a:p>
                      <a:pPr algn="ctr"/>
                      <a:r>
                        <a:rPr lang="ru-RU" sz="400" dirty="0" smtClean="0">
                          <a:latin typeface="Cambria" pitchFamily="18" charset="0"/>
                        </a:rPr>
                        <a:t>1.5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sz="400" dirty="0" smtClean="0">
                          <a:latin typeface="Cambria" pitchFamily="18" charset="0"/>
                        </a:rPr>
                        <a:t>Образовательная область «Физическое развитие»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500">
                        <a:latin typeface="Cambr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500">
                        <a:latin typeface="Cambr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500">
                        <a:latin typeface="Cambr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500">
                        <a:latin typeface="Cambr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5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153932">
                <a:tc>
                  <a:txBody>
                    <a:bodyPr/>
                    <a:lstStyle/>
                    <a:p>
                      <a:pPr algn="ctr"/>
                      <a:endParaRPr lang="ru-RU" sz="40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" dirty="0" smtClean="0">
                          <a:latin typeface="Cambria" pitchFamily="18" charset="0"/>
                        </a:rPr>
                        <a:t>Здоровье 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215505">
                <a:tc>
                  <a:txBody>
                    <a:bodyPr/>
                    <a:lstStyle/>
                    <a:p>
                      <a:pPr algn="ctr"/>
                      <a:endParaRPr lang="ru-RU" sz="40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" dirty="0" smtClean="0">
                          <a:latin typeface="Cambria" pitchFamily="18" charset="0"/>
                        </a:rPr>
                        <a:t>Двигательная деятельность 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" dirty="0" smtClean="0">
                          <a:latin typeface="Cambria" pitchFamily="18" charset="0"/>
                        </a:rPr>
                        <a:t>Физкультурное 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" dirty="0" smtClean="0">
                          <a:latin typeface="Cambria" pitchFamily="18" charset="0"/>
                        </a:rPr>
                        <a:t>3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" dirty="0" smtClean="0">
                          <a:latin typeface="Cambria" pitchFamily="18" charset="0"/>
                        </a:rPr>
                        <a:t>3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" dirty="0" smtClean="0">
                          <a:latin typeface="Cambria" pitchFamily="18" charset="0"/>
                        </a:rPr>
                        <a:t>3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" dirty="0" smtClean="0">
                          <a:latin typeface="Cambria" pitchFamily="18" charset="0"/>
                        </a:rPr>
                        <a:t>3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153932">
                <a:tc>
                  <a:txBody>
                    <a:bodyPr/>
                    <a:lstStyle/>
                    <a:p>
                      <a:pPr algn="ctr"/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ru-RU" sz="400" b="1" dirty="0" smtClean="0">
                          <a:latin typeface="Cambria" pitchFamily="18" charset="0"/>
                        </a:rPr>
                        <a:t>ИТОГО</a:t>
                      </a:r>
                      <a:endParaRPr lang="ru-RU" sz="400" b="1" dirty="0">
                        <a:latin typeface="Cambria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sz="50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" b="1" dirty="0" smtClean="0">
                          <a:latin typeface="Cambria" pitchFamily="18" charset="0"/>
                        </a:rPr>
                        <a:t>10</a:t>
                      </a:r>
                      <a:endParaRPr lang="ru-RU" sz="4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" b="1" dirty="0" smtClean="0">
                          <a:latin typeface="Cambria" pitchFamily="18" charset="0"/>
                        </a:rPr>
                        <a:t>10</a:t>
                      </a:r>
                      <a:endParaRPr lang="ru-RU" sz="4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" b="1" dirty="0" smtClean="0">
                          <a:latin typeface="Cambria" pitchFamily="18" charset="0"/>
                        </a:rPr>
                        <a:t>13</a:t>
                      </a:r>
                      <a:endParaRPr lang="ru-RU" sz="4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" b="1" dirty="0" smtClean="0">
                          <a:latin typeface="Cambria" pitchFamily="18" charset="0"/>
                        </a:rPr>
                        <a:t>13</a:t>
                      </a:r>
                      <a:endParaRPr lang="ru-RU" sz="4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53932">
                <a:tc>
                  <a:txBody>
                    <a:bodyPr/>
                    <a:lstStyle/>
                    <a:p>
                      <a:pPr algn="ctr"/>
                      <a:r>
                        <a:rPr lang="ru-RU" sz="400" dirty="0" smtClean="0">
                          <a:latin typeface="Cambria" pitchFamily="18" charset="0"/>
                        </a:rPr>
                        <a:t>2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sz="400" dirty="0" smtClean="0">
                          <a:latin typeface="Cambria" pitchFamily="18" charset="0"/>
                        </a:rPr>
                        <a:t>Вариативная часть  (40%)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500">
                        <a:latin typeface="Cambr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500">
                        <a:latin typeface="Cambr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500">
                        <a:latin typeface="Cambr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500">
                        <a:latin typeface="Cambr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500">
                        <a:latin typeface="Cambria" pitchFamily="18" charset="0"/>
                      </a:endParaRPr>
                    </a:p>
                  </a:txBody>
                  <a:tcPr/>
                </a:tc>
              </a:tr>
              <a:tr h="153932">
                <a:tc>
                  <a:txBody>
                    <a:bodyPr/>
                    <a:lstStyle/>
                    <a:p>
                      <a:pPr algn="ctr"/>
                      <a:endParaRPr lang="ru-RU" sz="400">
                        <a:latin typeface="Cambria" pitchFamily="18" charset="0"/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sz="400" dirty="0" smtClean="0">
                          <a:latin typeface="Cambria" pitchFamily="18" charset="0"/>
                        </a:rPr>
                        <a:t>НАЦИОНАЛЬНО-РЕГИОНАЛЬНЫЙ</a:t>
                      </a:r>
                      <a:r>
                        <a:rPr lang="ru-RU" sz="400" baseline="0" dirty="0" smtClean="0">
                          <a:latin typeface="Cambria" pitchFamily="18" charset="0"/>
                        </a:rPr>
                        <a:t> КОМПОНЕНТ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500">
                        <a:latin typeface="Cambr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500">
                        <a:latin typeface="Cambr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500">
                        <a:latin typeface="Cambr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500">
                        <a:latin typeface="Cambr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500">
                        <a:latin typeface="Cambria" pitchFamily="18" charset="0"/>
                      </a:endParaRPr>
                    </a:p>
                  </a:txBody>
                  <a:tcPr/>
                </a:tc>
              </a:tr>
              <a:tr h="153932">
                <a:tc>
                  <a:txBody>
                    <a:bodyPr/>
                    <a:lstStyle/>
                    <a:p>
                      <a:pPr algn="ctr"/>
                      <a:endParaRPr lang="ru-RU" sz="400">
                        <a:latin typeface="Cambria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ru-RU" sz="400" dirty="0" smtClean="0">
                          <a:latin typeface="Cambria" pitchFamily="18" charset="0"/>
                        </a:rPr>
                        <a:t>Родной язык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50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" dirty="0" smtClean="0">
                          <a:latin typeface="Cambria" pitchFamily="18" charset="0"/>
                        </a:rPr>
                        <a:t>-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" dirty="0" smtClean="0">
                          <a:latin typeface="Cambria" pitchFamily="18" charset="0"/>
                        </a:rPr>
                        <a:t>-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" dirty="0" smtClean="0">
                          <a:latin typeface="Cambria" pitchFamily="18" charset="0"/>
                        </a:rPr>
                        <a:t>1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" dirty="0" smtClean="0">
                          <a:latin typeface="Cambria" pitchFamily="18" charset="0"/>
                        </a:rPr>
                        <a:t>1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153932">
                <a:tc>
                  <a:txBody>
                    <a:bodyPr/>
                    <a:lstStyle/>
                    <a:p>
                      <a:pPr algn="ctr"/>
                      <a:endParaRPr lang="ru-RU" sz="400">
                        <a:latin typeface="Cambria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ru-RU" sz="400" b="1" dirty="0" smtClean="0">
                          <a:latin typeface="Cambria" pitchFamily="18" charset="0"/>
                        </a:rPr>
                        <a:t>ИТОГО</a:t>
                      </a:r>
                      <a:endParaRPr lang="ru-RU" sz="400" b="1" dirty="0">
                        <a:latin typeface="Cambr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50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" dirty="0" smtClean="0">
                          <a:latin typeface="Cambria" pitchFamily="18" charset="0"/>
                        </a:rPr>
                        <a:t>-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" dirty="0" smtClean="0">
                          <a:latin typeface="Cambria" pitchFamily="18" charset="0"/>
                        </a:rPr>
                        <a:t>-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" dirty="0" smtClean="0">
                          <a:latin typeface="Cambria" pitchFamily="18" charset="0"/>
                        </a:rPr>
                        <a:t>1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" dirty="0" smtClean="0">
                          <a:latin typeface="Cambria" pitchFamily="18" charset="0"/>
                        </a:rPr>
                        <a:t>1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154863">
                <a:tc>
                  <a:txBody>
                    <a:bodyPr/>
                    <a:lstStyle/>
                    <a:p>
                      <a:pPr algn="ctr"/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400" b="1" dirty="0" smtClean="0">
                          <a:latin typeface="Cambria" pitchFamily="18" charset="0"/>
                        </a:rPr>
                        <a:t>Объем учебной нагрузки в </a:t>
                      </a:r>
                      <a:r>
                        <a:rPr lang="ru-RU" sz="400" b="1" dirty="0" err="1" smtClean="0">
                          <a:latin typeface="Cambria" pitchFamily="18" charset="0"/>
                        </a:rPr>
                        <a:t>инвариативной</a:t>
                      </a:r>
                      <a:r>
                        <a:rPr lang="ru-RU" sz="400" b="1" baseline="0" dirty="0" smtClean="0">
                          <a:latin typeface="Cambria" pitchFamily="18" charset="0"/>
                        </a:rPr>
                        <a:t> части</a:t>
                      </a:r>
                      <a:endParaRPr lang="ru-RU" sz="400" b="1" dirty="0">
                        <a:latin typeface="Cambr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50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" b="1" dirty="0" smtClean="0">
                          <a:latin typeface="Cambria" pitchFamily="18" charset="0"/>
                        </a:rPr>
                        <a:t>10</a:t>
                      </a:r>
                      <a:endParaRPr lang="ru-RU" sz="4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" b="1" dirty="0" smtClean="0">
                          <a:latin typeface="Cambria" pitchFamily="18" charset="0"/>
                        </a:rPr>
                        <a:t>10</a:t>
                      </a:r>
                      <a:endParaRPr lang="ru-RU" sz="4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" b="1" dirty="0" smtClean="0">
                          <a:latin typeface="Cambria" pitchFamily="18" charset="0"/>
                        </a:rPr>
                        <a:t>13</a:t>
                      </a:r>
                      <a:endParaRPr lang="ru-RU" sz="4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" b="1" dirty="0" smtClean="0">
                          <a:latin typeface="Cambria" pitchFamily="18" charset="0"/>
                        </a:rPr>
                        <a:t>13</a:t>
                      </a:r>
                      <a:endParaRPr lang="ru-RU" sz="400" b="1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154863">
                <a:tc>
                  <a:txBody>
                    <a:bodyPr/>
                    <a:lstStyle/>
                    <a:p>
                      <a:pPr algn="ctr"/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400" b="1" dirty="0" smtClean="0">
                          <a:latin typeface="Cambria" pitchFamily="18" charset="0"/>
                        </a:rPr>
                        <a:t>Объём учебной нагрузки в вариативной части</a:t>
                      </a:r>
                      <a:endParaRPr lang="ru-RU" sz="400" b="1" dirty="0">
                        <a:latin typeface="Cambr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50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" b="1" dirty="0" smtClean="0">
                          <a:latin typeface="Cambria" pitchFamily="18" charset="0"/>
                        </a:rPr>
                        <a:t>1</a:t>
                      </a:r>
                      <a:endParaRPr lang="ru-RU" sz="4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" b="1" dirty="0" smtClean="0">
                          <a:latin typeface="Cambria" pitchFamily="18" charset="0"/>
                        </a:rPr>
                        <a:t>1</a:t>
                      </a:r>
                      <a:endParaRPr lang="ru-RU" sz="400" b="1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153932">
                <a:tc>
                  <a:txBody>
                    <a:bodyPr/>
                    <a:lstStyle/>
                    <a:p>
                      <a:pPr algn="ctr"/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400" dirty="0" smtClean="0">
                          <a:latin typeface="Cambria" pitchFamily="18" charset="0"/>
                        </a:rPr>
                        <a:t>ВСЕГО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50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" dirty="0" smtClean="0">
                          <a:latin typeface="Cambria" pitchFamily="18" charset="0"/>
                        </a:rPr>
                        <a:t>10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" dirty="0" smtClean="0">
                          <a:latin typeface="Cambria" pitchFamily="18" charset="0"/>
                        </a:rPr>
                        <a:t>10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" dirty="0" smtClean="0">
                          <a:latin typeface="Cambria" pitchFamily="18" charset="0"/>
                        </a:rPr>
                        <a:t>14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" dirty="0" smtClean="0">
                          <a:latin typeface="Cambria" pitchFamily="18" charset="0"/>
                        </a:rPr>
                        <a:t>14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211740">
                <a:tc>
                  <a:txBody>
                    <a:bodyPr/>
                    <a:lstStyle/>
                    <a:p>
                      <a:pPr algn="ctr"/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400" dirty="0" smtClean="0">
                          <a:latin typeface="Cambria" pitchFamily="18" charset="0"/>
                        </a:rPr>
                        <a:t>Норма учебной нагрузки согласно нормам </a:t>
                      </a:r>
                      <a:r>
                        <a:rPr lang="ru-RU" sz="400" dirty="0" err="1" smtClean="0">
                          <a:latin typeface="Cambria" pitchFamily="18" charset="0"/>
                        </a:rPr>
                        <a:t>СанПиНа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50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" dirty="0" smtClean="0">
                          <a:latin typeface="Cambria" pitchFamily="18" charset="0"/>
                        </a:rPr>
                        <a:t>10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" dirty="0" smtClean="0">
                          <a:latin typeface="Cambria" pitchFamily="18" charset="0"/>
                        </a:rPr>
                        <a:t>10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" dirty="0" smtClean="0">
                          <a:latin typeface="Cambria" pitchFamily="18" charset="0"/>
                        </a:rPr>
                        <a:t>15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" dirty="0" smtClean="0">
                          <a:latin typeface="Cambria" pitchFamily="18" charset="0"/>
                        </a:rPr>
                        <a:t>20</a:t>
                      </a:r>
                      <a:endParaRPr lang="ru-RU" sz="400" dirty="0">
                        <a:latin typeface="Cambr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08104" y="476672"/>
            <a:ext cx="3384376" cy="37856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500" dirty="0" smtClean="0">
              <a:latin typeface="Cambria" pitchFamily="18" charset="0"/>
            </a:endParaRPr>
          </a:p>
          <a:p>
            <a:pPr algn="ctr"/>
            <a:r>
              <a:rPr lang="ru-RU" sz="500" b="1" dirty="0" smtClean="0">
                <a:latin typeface="Cambria" pitchFamily="18" charset="0"/>
              </a:rPr>
              <a:t>Организация режима пребывание детей в кочевой  группе кратковременного пребывания </a:t>
            </a:r>
            <a:endParaRPr lang="ru-RU" sz="500" dirty="0" smtClean="0">
              <a:latin typeface="Cambria" pitchFamily="18" charset="0"/>
            </a:endParaRPr>
          </a:p>
          <a:p>
            <a:pPr algn="ctr"/>
            <a:r>
              <a:rPr lang="ru-RU" sz="500" b="1" dirty="0" smtClean="0">
                <a:latin typeface="Cambria" pitchFamily="18" charset="0"/>
              </a:rPr>
              <a:t>   МКДОУ детский сад «</a:t>
            </a:r>
            <a:r>
              <a:rPr lang="ru-RU" sz="500" b="1" dirty="0" err="1" smtClean="0">
                <a:latin typeface="Cambria" pitchFamily="18" charset="0"/>
              </a:rPr>
              <a:t>Северяночка</a:t>
            </a:r>
            <a:r>
              <a:rPr lang="ru-RU" sz="500" b="1" dirty="0" smtClean="0">
                <a:latin typeface="Cambria" pitchFamily="18" charset="0"/>
              </a:rPr>
              <a:t>»</a:t>
            </a:r>
          </a:p>
          <a:p>
            <a:pPr algn="ctr"/>
            <a:endParaRPr lang="ru-RU" sz="500" dirty="0" smtClean="0">
              <a:latin typeface="Cambria" pitchFamily="18" charset="0"/>
            </a:endParaRPr>
          </a:p>
          <a:p>
            <a:pPr algn="ctr"/>
            <a:r>
              <a:rPr lang="ru-RU" sz="500" b="1" dirty="0" smtClean="0">
                <a:latin typeface="Cambria" pitchFamily="18" charset="0"/>
              </a:rPr>
              <a:t>Холодный период (сентябрь-май)</a:t>
            </a:r>
            <a:endParaRPr lang="ru-RU" sz="500" dirty="0" smtClean="0">
              <a:latin typeface="Cambria" pitchFamily="18" charset="0"/>
            </a:endParaRPr>
          </a:p>
          <a:p>
            <a:endParaRPr lang="ru-RU" sz="500" dirty="0" smtClean="0">
              <a:latin typeface="Cambria" pitchFamily="18" charset="0"/>
            </a:endParaRPr>
          </a:p>
          <a:p>
            <a:endParaRPr lang="ru-RU" sz="500" dirty="0" smtClean="0">
              <a:latin typeface="Cambria" pitchFamily="18" charset="0"/>
            </a:endParaRPr>
          </a:p>
          <a:p>
            <a:endParaRPr lang="ru-RU" sz="500" dirty="0" smtClean="0">
              <a:latin typeface="Cambria" pitchFamily="18" charset="0"/>
            </a:endParaRPr>
          </a:p>
          <a:p>
            <a:endParaRPr lang="ru-RU" sz="500" dirty="0" smtClean="0">
              <a:latin typeface="Cambria" pitchFamily="18" charset="0"/>
            </a:endParaRPr>
          </a:p>
          <a:p>
            <a:endParaRPr lang="ru-RU" sz="500" dirty="0" smtClean="0">
              <a:latin typeface="Cambria" pitchFamily="18" charset="0"/>
            </a:endParaRPr>
          </a:p>
          <a:p>
            <a:endParaRPr lang="ru-RU" sz="500" dirty="0" smtClean="0">
              <a:latin typeface="Cambria" pitchFamily="18" charset="0"/>
            </a:endParaRPr>
          </a:p>
          <a:p>
            <a:endParaRPr lang="ru-RU" sz="500" dirty="0" smtClean="0">
              <a:latin typeface="Cambria" pitchFamily="18" charset="0"/>
            </a:endParaRPr>
          </a:p>
          <a:p>
            <a:endParaRPr lang="ru-RU" sz="500" dirty="0" smtClean="0">
              <a:latin typeface="Cambria" pitchFamily="18" charset="0"/>
            </a:endParaRPr>
          </a:p>
          <a:p>
            <a:endParaRPr lang="ru-RU" sz="500" dirty="0" smtClean="0">
              <a:latin typeface="Cambria" pitchFamily="18" charset="0"/>
            </a:endParaRPr>
          </a:p>
          <a:p>
            <a:endParaRPr lang="ru-RU" sz="500" dirty="0" smtClean="0">
              <a:latin typeface="Cambria" pitchFamily="18" charset="0"/>
            </a:endParaRPr>
          </a:p>
          <a:p>
            <a:endParaRPr lang="ru-RU" sz="500" dirty="0" smtClean="0">
              <a:latin typeface="Cambria" pitchFamily="18" charset="0"/>
            </a:endParaRPr>
          </a:p>
          <a:p>
            <a:endParaRPr lang="ru-RU" sz="500" dirty="0" smtClean="0">
              <a:latin typeface="Cambria" pitchFamily="18" charset="0"/>
            </a:endParaRPr>
          </a:p>
          <a:p>
            <a:endParaRPr lang="ru-RU" sz="500" dirty="0" smtClean="0">
              <a:latin typeface="Cambria" pitchFamily="18" charset="0"/>
            </a:endParaRPr>
          </a:p>
          <a:p>
            <a:endParaRPr lang="ru-RU" sz="500" dirty="0" smtClean="0">
              <a:latin typeface="Cambria" pitchFamily="18" charset="0"/>
            </a:endParaRPr>
          </a:p>
          <a:p>
            <a:endParaRPr lang="ru-RU" sz="500" dirty="0" smtClean="0">
              <a:latin typeface="Cambria" pitchFamily="18" charset="0"/>
            </a:endParaRPr>
          </a:p>
          <a:p>
            <a:endParaRPr lang="ru-RU" sz="500" dirty="0" smtClean="0">
              <a:latin typeface="Cambria" pitchFamily="18" charset="0"/>
            </a:endParaRPr>
          </a:p>
          <a:p>
            <a:endParaRPr lang="ru-RU" sz="500" dirty="0" smtClean="0">
              <a:latin typeface="Cambria" pitchFamily="18" charset="0"/>
            </a:endParaRPr>
          </a:p>
          <a:p>
            <a:endParaRPr lang="ru-RU" sz="500" dirty="0" smtClean="0">
              <a:latin typeface="Cambria" pitchFamily="18" charset="0"/>
            </a:endParaRPr>
          </a:p>
          <a:p>
            <a:endParaRPr lang="ru-RU" sz="500" dirty="0" smtClean="0">
              <a:latin typeface="Cambria" pitchFamily="18" charset="0"/>
            </a:endParaRPr>
          </a:p>
          <a:p>
            <a:endParaRPr lang="ru-RU" sz="500" dirty="0" smtClean="0">
              <a:latin typeface="Cambria" pitchFamily="18" charset="0"/>
            </a:endParaRPr>
          </a:p>
          <a:p>
            <a:endParaRPr lang="ru-RU" sz="500" dirty="0" smtClean="0">
              <a:latin typeface="Cambria" pitchFamily="18" charset="0"/>
            </a:endParaRPr>
          </a:p>
          <a:p>
            <a:endParaRPr lang="ru-RU" sz="500" dirty="0" smtClean="0">
              <a:latin typeface="Cambria" pitchFamily="18" charset="0"/>
            </a:endParaRPr>
          </a:p>
          <a:p>
            <a:endParaRPr lang="ru-RU" sz="500" dirty="0" smtClean="0">
              <a:latin typeface="Cambria" pitchFamily="18" charset="0"/>
            </a:endParaRPr>
          </a:p>
          <a:p>
            <a:pPr algn="ctr"/>
            <a:r>
              <a:rPr lang="ru-RU" sz="500" b="1" dirty="0" smtClean="0">
                <a:latin typeface="Cambria" pitchFamily="18" charset="0"/>
              </a:rPr>
              <a:t>Теплый  период (июнь-август)</a:t>
            </a:r>
          </a:p>
          <a:p>
            <a:pPr algn="ctr"/>
            <a:endParaRPr lang="ru-RU" sz="500" b="1" dirty="0" smtClean="0">
              <a:latin typeface="Cambria" pitchFamily="18" charset="0"/>
            </a:endParaRPr>
          </a:p>
          <a:p>
            <a:pPr algn="ctr"/>
            <a:endParaRPr lang="ru-RU" sz="500" b="1" dirty="0" smtClean="0">
              <a:latin typeface="Cambria" pitchFamily="18" charset="0"/>
            </a:endParaRPr>
          </a:p>
          <a:p>
            <a:pPr algn="ctr"/>
            <a:endParaRPr lang="ru-RU" sz="500" b="1" dirty="0" smtClean="0">
              <a:latin typeface="Cambria" pitchFamily="18" charset="0"/>
            </a:endParaRPr>
          </a:p>
          <a:p>
            <a:pPr algn="ctr"/>
            <a:endParaRPr lang="ru-RU" sz="500" b="1" dirty="0" smtClean="0">
              <a:latin typeface="Cambria" pitchFamily="18" charset="0"/>
            </a:endParaRPr>
          </a:p>
          <a:p>
            <a:pPr algn="ctr"/>
            <a:endParaRPr lang="ru-RU" sz="500" b="1" dirty="0" smtClean="0">
              <a:latin typeface="Cambria" pitchFamily="18" charset="0"/>
            </a:endParaRPr>
          </a:p>
          <a:p>
            <a:pPr algn="ctr"/>
            <a:endParaRPr lang="ru-RU" sz="500" b="1" dirty="0" smtClean="0">
              <a:latin typeface="Cambria" pitchFamily="18" charset="0"/>
            </a:endParaRPr>
          </a:p>
          <a:p>
            <a:pPr algn="ctr"/>
            <a:endParaRPr lang="ru-RU" sz="500" b="1" dirty="0" smtClean="0">
              <a:latin typeface="Cambria" pitchFamily="18" charset="0"/>
            </a:endParaRPr>
          </a:p>
          <a:p>
            <a:pPr algn="ctr"/>
            <a:endParaRPr lang="ru-RU" sz="500" b="1" dirty="0" smtClean="0">
              <a:latin typeface="Cambria" pitchFamily="18" charset="0"/>
            </a:endParaRPr>
          </a:p>
          <a:p>
            <a:pPr algn="ctr"/>
            <a:endParaRPr lang="ru-RU" sz="500" b="1" dirty="0" smtClean="0">
              <a:latin typeface="Cambria" pitchFamily="18" charset="0"/>
            </a:endParaRPr>
          </a:p>
          <a:p>
            <a:pPr algn="ctr"/>
            <a:endParaRPr lang="ru-RU" sz="500" b="1" dirty="0" smtClean="0">
              <a:latin typeface="Cambria" pitchFamily="18" charset="0"/>
            </a:endParaRPr>
          </a:p>
          <a:p>
            <a:pPr algn="ctr"/>
            <a:endParaRPr lang="ru-RU" sz="500" b="1" dirty="0" smtClean="0">
              <a:latin typeface="Cambria" pitchFamily="18" charset="0"/>
            </a:endParaRPr>
          </a:p>
          <a:p>
            <a:pPr algn="ctr"/>
            <a:endParaRPr lang="ru-RU" sz="500" b="1" dirty="0" smtClean="0">
              <a:latin typeface="Cambria" pitchFamily="18" charset="0"/>
            </a:endParaRPr>
          </a:p>
          <a:p>
            <a:pPr algn="ctr"/>
            <a:endParaRPr lang="ru-RU" sz="500" b="1" dirty="0" smtClean="0">
              <a:latin typeface="Cambria" pitchFamily="18" charset="0"/>
            </a:endParaRPr>
          </a:p>
          <a:p>
            <a:pPr algn="ctr"/>
            <a:endParaRPr lang="ru-RU" sz="500" b="1" dirty="0" smtClean="0">
              <a:latin typeface="Cambria" pitchFamily="18" charset="0"/>
            </a:endParaRPr>
          </a:p>
          <a:p>
            <a:pPr algn="ctr"/>
            <a:endParaRPr lang="ru-RU" sz="500" b="1" dirty="0" smtClean="0">
              <a:latin typeface="Cambria" pitchFamily="18" charset="0"/>
            </a:endParaRPr>
          </a:p>
          <a:p>
            <a:pPr algn="ctr"/>
            <a:endParaRPr lang="ru-RU" sz="500" b="1" dirty="0" smtClean="0">
              <a:latin typeface="Cambria" pitchFamily="18" charset="0"/>
            </a:endParaRPr>
          </a:p>
          <a:p>
            <a:pPr algn="ctr"/>
            <a:endParaRPr lang="ru-RU" sz="500" b="1" dirty="0" smtClean="0">
              <a:latin typeface="Cambria" pitchFamily="18" charset="0"/>
            </a:endParaRPr>
          </a:p>
          <a:p>
            <a:pPr algn="ctr"/>
            <a:endParaRPr lang="ru-RU" sz="500" b="1" dirty="0" smtClean="0">
              <a:latin typeface="Cambria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652120" y="2780928"/>
          <a:ext cx="3096345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1"/>
                <a:gridCol w="2160240"/>
                <a:gridCol w="576064"/>
              </a:tblGrid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1" dirty="0" smtClean="0">
                          <a:latin typeface="Cambria" pitchFamily="18" charset="0"/>
                        </a:rPr>
                        <a:t>№</a:t>
                      </a:r>
                      <a:endParaRPr lang="ru-RU" sz="500" dirty="0" smtClean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1" dirty="0" smtClean="0">
                          <a:latin typeface="Cambria" pitchFamily="18" charset="0"/>
                        </a:rPr>
                        <a:t>Режимные моменты</a:t>
                      </a:r>
                      <a:endParaRPr lang="ru-RU" sz="500" dirty="0" smtClean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00" b="1" dirty="0" smtClean="0">
                          <a:latin typeface="Cambria" pitchFamily="18" charset="0"/>
                        </a:rPr>
                        <a:t>Время проведения</a:t>
                      </a:r>
                      <a:endParaRPr lang="ru-RU" sz="500" dirty="0" smtClean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latin typeface="Cambria" pitchFamily="18" charset="0"/>
                        </a:rPr>
                        <a:t>1.</a:t>
                      </a:r>
                      <a:endParaRPr lang="ru-RU" sz="5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latin typeface="Cambria" pitchFamily="18" charset="0"/>
                        </a:rPr>
                        <a:t>Прием, осмотр, утренняя гимнастика </a:t>
                      </a:r>
                      <a:endParaRPr lang="ru-RU" sz="5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latin typeface="Cambria" pitchFamily="18" charset="0"/>
                        </a:rPr>
                        <a:t>09.00-09.30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latin typeface="Cambria" pitchFamily="18" charset="0"/>
                        </a:rPr>
                        <a:t>2.</a:t>
                      </a:r>
                      <a:endParaRPr lang="ru-RU" sz="5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latin typeface="Cambria" pitchFamily="18" charset="0"/>
                        </a:rPr>
                        <a:t>Прогулка, игры, наблюдения, воздушные, солнечные процедуры, образовательная деятельность (на  участке)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latin typeface="Cambria" pitchFamily="18" charset="0"/>
                        </a:rPr>
                        <a:t>09.30-12.00</a:t>
                      </a:r>
                    </a:p>
                    <a:p>
                      <a:endParaRPr lang="ru-RU" sz="5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latin typeface="Cambria" pitchFamily="18" charset="0"/>
                        </a:rPr>
                        <a:t>3.</a:t>
                      </a:r>
                      <a:endParaRPr lang="ru-RU" sz="5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latin typeface="Cambria" pitchFamily="18" charset="0"/>
                        </a:rPr>
                        <a:t>Игры,   уход детей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latin typeface="Cambria" pitchFamily="18" charset="0"/>
                        </a:rPr>
                        <a:t>12.00-12.30</a:t>
                      </a:r>
                    </a:p>
                    <a:p>
                      <a:endParaRPr lang="ru-RU" sz="5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latin typeface="Cambria" pitchFamily="18" charset="0"/>
                        </a:rPr>
                        <a:t>4.</a:t>
                      </a:r>
                      <a:endParaRPr lang="ru-RU" sz="5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latin typeface="Cambria" pitchFamily="18" charset="0"/>
                        </a:rPr>
                        <a:t>Прием, осмотр детей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latin typeface="Cambria" pitchFamily="18" charset="0"/>
                        </a:rPr>
                        <a:t>14.00-14.10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latin typeface="Cambria" pitchFamily="18" charset="0"/>
                        </a:rPr>
                        <a:t>5.</a:t>
                      </a:r>
                      <a:endParaRPr lang="ru-RU" sz="5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latin typeface="Cambria" pitchFamily="18" charset="0"/>
                        </a:rPr>
                        <a:t>Игры, подготовка к прогулке, прогулка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latin typeface="Cambria" pitchFamily="18" charset="0"/>
                        </a:rPr>
                        <a:t>14.10-17.00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latin typeface="Cambria" pitchFamily="18" charset="0"/>
                        </a:rPr>
                        <a:t>6.</a:t>
                      </a:r>
                      <a:endParaRPr lang="ru-RU" sz="5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latin typeface="Cambria" pitchFamily="18" charset="0"/>
                        </a:rPr>
                        <a:t>Игры,   уход детей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latin typeface="Cambria" pitchFamily="18" charset="0"/>
                        </a:rPr>
                        <a:t>17.00-17.40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652120" y="908720"/>
          <a:ext cx="3096345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791"/>
                <a:gridCol w="2150489"/>
                <a:gridCol w="576065"/>
              </a:tblGrid>
              <a:tr h="2425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1" dirty="0" smtClean="0">
                          <a:latin typeface="Cambria" pitchFamily="18" charset="0"/>
                        </a:rPr>
                        <a:t>№</a:t>
                      </a:r>
                      <a:endParaRPr lang="ru-RU" sz="500" dirty="0" smtClean="0">
                        <a:latin typeface="Cambria" pitchFamily="18" charset="0"/>
                      </a:endParaRPr>
                    </a:p>
                    <a:p>
                      <a:endParaRPr lang="ru-RU" sz="5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1" dirty="0" smtClean="0">
                          <a:latin typeface="Cambria" pitchFamily="18" charset="0"/>
                        </a:rPr>
                        <a:t>Режимные моменты</a:t>
                      </a:r>
                      <a:endParaRPr lang="ru-RU" sz="500" dirty="0" smtClean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00" b="1" dirty="0" smtClean="0">
                          <a:latin typeface="Cambria" pitchFamily="18" charset="0"/>
                        </a:rPr>
                        <a:t>Время проведения</a:t>
                      </a:r>
                      <a:endParaRPr lang="ru-RU" sz="500" dirty="0" smtClean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166737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500" dirty="0" smtClean="0">
                          <a:latin typeface="Cambria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latin typeface="Cambria" pitchFamily="18" charset="0"/>
                        </a:rPr>
                        <a:t>Прием, осмотр, утренняя гимнастика </a:t>
                      </a:r>
                      <a:endParaRPr lang="ru-RU" sz="5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latin typeface="Cambria" pitchFamily="18" charset="0"/>
                        </a:rPr>
                        <a:t>09.00-09.30</a:t>
                      </a:r>
                    </a:p>
                  </a:txBody>
                  <a:tcPr/>
                </a:tc>
              </a:tr>
              <a:tr h="166737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sz="500" dirty="0" smtClean="0">
                          <a:latin typeface="Cambria" pitchFamily="18" charset="0"/>
                        </a:rPr>
                        <a:t>2.</a:t>
                      </a:r>
                      <a:endParaRPr lang="ru-RU" sz="5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latin typeface="Cambria" pitchFamily="18" charset="0"/>
                        </a:rPr>
                        <a:t>Игры, подготовка к образовательной деятельности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latin typeface="Cambria" pitchFamily="18" charset="0"/>
                        </a:rPr>
                        <a:t>09.30-09.45</a:t>
                      </a:r>
                    </a:p>
                  </a:txBody>
                  <a:tcPr/>
                </a:tc>
              </a:tr>
              <a:tr h="166737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sz="500" dirty="0" smtClean="0">
                          <a:latin typeface="Cambria" pitchFamily="18" charset="0"/>
                        </a:rPr>
                        <a:t>3.</a:t>
                      </a:r>
                      <a:endParaRPr lang="ru-RU" sz="5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latin typeface="Cambria" pitchFamily="18" charset="0"/>
                        </a:rPr>
                        <a:t>НОД: развивающая образовательная ситуация на игровой основе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latin typeface="Cambria" pitchFamily="18" charset="0"/>
                        </a:rPr>
                        <a:t>09.45-10.55</a:t>
                      </a:r>
                    </a:p>
                  </a:txBody>
                  <a:tcPr/>
                </a:tc>
              </a:tr>
              <a:tr h="166737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sz="500" dirty="0" smtClean="0">
                          <a:latin typeface="Cambria" pitchFamily="18" charset="0"/>
                        </a:rPr>
                        <a:t>4.</a:t>
                      </a:r>
                      <a:endParaRPr lang="ru-RU" sz="5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latin typeface="Cambria" pitchFamily="18" charset="0"/>
                        </a:rPr>
                        <a:t>Подготовка к прогулке, прогулка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latin typeface="Cambria" pitchFamily="18" charset="0"/>
                        </a:rPr>
                        <a:t>10.55-12.00</a:t>
                      </a:r>
                    </a:p>
                  </a:txBody>
                  <a:tcPr/>
                </a:tc>
              </a:tr>
              <a:tr h="166737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sz="500" dirty="0" smtClean="0">
                          <a:latin typeface="Cambria" pitchFamily="18" charset="0"/>
                        </a:rPr>
                        <a:t>5.</a:t>
                      </a:r>
                      <a:endParaRPr lang="ru-RU" sz="5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latin typeface="Cambria" pitchFamily="18" charset="0"/>
                        </a:rPr>
                        <a:t>Игры,   уход детей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latin typeface="Cambria" pitchFamily="18" charset="0"/>
                        </a:rPr>
                        <a:t>12.00-12.30</a:t>
                      </a:r>
                    </a:p>
                  </a:txBody>
                  <a:tcPr/>
                </a:tc>
              </a:tr>
              <a:tr h="166737"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None/>
                      </a:pPr>
                      <a:r>
                        <a:rPr lang="ru-RU" sz="500" dirty="0" smtClean="0">
                          <a:latin typeface="Cambria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latin typeface="Cambria" pitchFamily="18" charset="0"/>
                        </a:rPr>
                        <a:t>Прием, осмотр детей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latin typeface="Cambria" pitchFamily="18" charset="0"/>
                        </a:rPr>
                        <a:t>14.00-14.10</a:t>
                      </a:r>
                    </a:p>
                  </a:txBody>
                  <a:tcPr/>
                </a:tc>
              </a:tr>
              <a:tr h="318316"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None/>
                      </a:pPr>
                      <a:r>
                        <a:rPr lang="ru-RU" sz="500" dirty="0" smtClean="0">
                          <a:latin typeface="Cambria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latin typeface="Cambria" pitchFamily="18" charset="0"/>
                        </a:rPr>
                        <a:t>Игры, досуги, образовательная деятельность, совместная деятельность с детьми, самостоятельная деятельность по интересам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latin typeface="Cambria" pitchFamily="18" charset="0"/>
                        </a:rPr>
                        <a:t>14.10-17.00</a:t>
                      </a:r>
                    </a:p>
                  </a:txBody>
                  <a:tcPr/>
                </a:tc>
              </a:tr>
              <a:tr h="166737"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None/>
                      </a:pPr>
                      <a:r>
                        <a:rPr lang="ru-RU" sz="500" dirty="0" smtClean="0">
                          <a:latin typeface="Cambria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latin typeface="Cambria" pitchFamily="18" charset="0"/>
                        </a:rPr>
                        <a:t>Игры,   уход детей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latin typeface="Cambria" pitchFamily="18" charset="0"/>
                        </a:rPr>
                        <a:t>17.00 -17.40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" name="Picture 6" descr="C:\Users\user\Desktop\аниме\i (28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805264"/>
            <a:ext cx="1322060" cy="1340768"/>
          </a:xfrm>
          <a:prstGeom prst="rect">
            <a:avLst/>
          </a:prstGeom>
          <a:noFill/>
        </p:spPr>
      </p:pic>
    </p:spTree>
  </p:cSld>
  <p:clrMapOvr>
    <a:masterClrMapping/>
  </p:clrMapOvr>
  <p:transition advTm="23072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4vector.com/i/free-vector-background-vector-snow-symphony_017775_snowb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62"/>
            <a:ext cx="9144000" cy="6849438"/>
          </a:xfrm>
          <a:prstGeom prst="rect">
            <a:avLst/>
          </a:prstGeom>
          <a:noFill/>
        </p:spPr>
      </p:pic>
      <p:pic>
        <p:nvPicPr>
          <p:cNvPr id="2051" name="Picture 3" descr="C:\Users\user\Desktop\Фото и видеоматериал\кочевой\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764704"/>
            <a:ext cx="3268077" cy="2451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6" name="Picture 8" descr="C:\Users\user\Desktop\Фото и видеоматериал\кочевой\031.JPG"/>
          <p:cNvPicPr>
            <a:picLocks noChangeAspect="1" noChangeArrowheads="1"/>
          </p:cNvPicPr>
          <p:nvPr/>
        </p:nvPicPr>
        <p:blipFill>
          <a:blip r:embed="rId4" cstate="print"/>
          <a:srcRect t="27296" r="29809"/>
          <a:stretch>
            <a:fillRect/>
          </a:stretch>
        </p:blipFill>
        <p:spPr bwMode="auto">
          <a:xfrm>
            <a:off x="4932040" y="3789040"/>
            <a:ext cx="3456384" cy="2478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C:\Users\user\Desktop\Фото и видеоматериал\кочевой\DSC02636.JPG"/>
          <p:cNvPicPr>
            <a:picLocks noChangeAspect="1" noChangeArrowheads="1"/>
          </p:cNvPicPr>
          <p:nvPr/>
        </p:nvPicPr>
        <p:blipFill>
          <a:blip r:embed="rId5" cstate="print"/>
          <a:srcRect t="9195"/>
          <a:stretch>
            <a:fillRect/>
          </a:stretch>
        </p:blipFill>
        <p:spPr bwMode="auto">
          <a:xfrm>
            <a:off x="4499992" y="620688"/>
            <a:ext cx="4176464" cy="2844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3" descr="C:\Users\user\Desktop\Фото и видеоматериал\кочевой\DSC02644.JPG"/>
          <p:cNvPicPr>
            <a:picLocks noChangeAspect="1" noChangeArrowheads="1"/>
          </p:cNvPicPr>
          <p:nvPr/>
        </p:nvPicPr>
        <p:blipFill>
          <a:blip r:embed="rId6" cstate="print"/>
          <a:srcRect t="7636"/>
          <a:stretch>
            <a:fillRect/>
          </a:stretch>
        </p:blipFill>
        <p:spPr bwMode="auto">
          <a:xfrm>
            <a:off x="467544" y="3501008"/>
            <a:ext cx="3988157" cy="2762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http://smayls.ru/data/smiles/animashki-kukly-3103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2564904"/>
            <a:ext cx="1447800" cy="1095376"/>
          </a:xfrm>
          <a:prstGeom prst="rect">
            <a:avLst/>
          </a:prstGeom>
          <a:noFill/>
        </p:spPr>
      </p:pic>
    </p:spTree>
  </p:cSld>
  <p:clrMapOvr>
    <a:masterClrMapping/>
  </p:clrMapOvr>
  <p:transition advTm="49905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4vector.com/i/free-vector-background-vector-snow-symphony_017775_snowb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62"/>
            <a:ext cx="9144000" cy="684943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7504" y="188640"/>
            <a:ext cx="90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ambria" pitchFamily="18" charset="0"/>
              </a:rPr>
              <a:t>СТРУКТУРНОЕ ПОДРАЗДЕЛЕНИЕ МКДОУ детский сад «</a:t>
            </a:r>
            <a:r>
              <a:rPr lang="ru-RU" b="1" dirty="0" err="1" smtClean="0">
                <a:latin typeface="Cambria" pitchFamily="18" charset="0"/>
              </a:rPr>
              <a:t>Северяночка</a:t>
            </a:r>
            <a:r>
              <a:rPr lang="ru-RU" b="1" dirty="0" smtClean="0">
                <a:latin typeface="Cambria" pitchFamily="18" charset="0"/>
              </a:rPr>
              <a:t>»</a:t>
            </a:r>
          </a:p>
          <a:p>
            <a:pPr algn="ctr"/>
            <a:r>
              <a:rPr lang="ru-RU" b="1" dirty="0" smtClean="0">
                <a:latin typeface="Cambria" pitchFamily="18" charset="0"/>
              </a:rPr>
              <a:t>Кочевая группа кратковременного пребывания</a:t>
            </a:r>
            <a:endParaRPr lang="ru-RU" b="1" dirty="0">
              <a:latin typeface="Cambria" pitchFamily="18" charset="0"/>
            </a:endParaRPr>
          </a:p>
        </p:txBody>
      </p:sp>
      <p:pic>
        <p:nvPicPr>
          <p:cNvPr id="6146" name="Picture 2" descr="C:\Users\user\Desktop\Фото и видеоматериал\кочевой\DSCN17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124744"/>
            <a:ext cx="1893689" cy="1683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 descr="C:\Users\user\Desktop\Фото и видеоматериал\кочевой\DSC025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3284984"/>
            <a:ext cx="4728525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635896" y="1052736"/>
            <a:ext cx="324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Яндо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Олег Николаевич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Специальность: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 учитель начальных классов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Педагогический стаж :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 12 лет</a:t>
            </a:r>
            <a:endParaRPr lang="ru-RU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443711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Дата открытия 21.12.2015 г.</a:t>
            </a:r>
            <a:endParaRPr lang="ru-RU" b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6151" name="Picture 7" descr="C:\Users\user\Desktop\аниме\i (33)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4810125"/>
            <a:ext cx="2257425" cy="2047875"/>
          </a:xfrm>
          <a:prstGeom prst="rect">
            <a:avLst/>
          </a:prstGeom>
          <a:noFill/>
        </p:spPr>
      </p:pic>
      <p:pic>
        <p:nvPicPr>
          <p:cNvPr id="6153" name="Picture 9" descr="http://yamburg-dobycha.gazprom.ru/_ah/img/fAl7gmN9lcfum9j1y5hLSg=s600"/>
          <p:cNvPicPr>
            <a:picLocks noChangeAspect="1" noChangeArrowheads="1"/>
          </p:cNvPicPr>
          <p:nvPr/>
        </p:nvPicPr>
        <p:blipFill>
          <a:blip r:embed="rId6" cstate="print"/>
          <a:srcRect l="25619" t="24455" r="17682" b="14915"/>
          <a:stretch>
            <a:fillRect/>
          </a:stretch>
        </p:blipFill>
        <p:spPr bwMode="auto">
          <a:xfrm>
            <a:off x="395536" y="1052736"/>
            <a:ext cx="3240360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55708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4vector.com/i/free-vector-background-vector-snow-symphony_017775_snowb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62"/>
            <a:ext cx="9144000" cy="6849438"/>
          </a:xfrm>
          <a:prstGeom prst="rect">
            <a:avLst/>
          </a:prstGeom>
          <a:noFill/>
        </p:spPr>
      </p:pic>
      <p:pic>
        <p:nvPicPr>
          <p:cNvPr id="3" name="Picture 4" descr="C:\Users\user\Desktop\Фото и видеоматериал\кочевой\DSC025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3936438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5" descr="C:\Users\user\Desktop\Фото и видеоматериал\кочевой\DSC025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501008"/>
            <a:ext cx="3888432" cy="2916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7" descr="C:\Users\user\Desktop\Фото и видеоматериал\кочевой\DSC025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501008"/>
            <a:ext cx="3840426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1" descr="C:\Users\user\Desktop\Фото и видеоматериал\кочевой\04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404664"/>
            <a:ext cx="3936437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user\Desktop\аниме\i (28)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2350" y="2405063"/>
            <a:ext cx="2019300" cy="2047875"/>
          </a:xfrm>
          <a:prstGeom prst="rect">
            <a:avLst/>
          </a:prstGeom>
          <a:noFill/>
        </p:spPr>
      </p:pic>
    </p:spTree>
  </p:cSld>
  <p:clrMapOvr>
    <a:masterClrMapping/>
  </p:clrMapOvr>
  <p:transition advTm="9968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4vector.com/i/free-vector-background-vector-snow-symphony_017775_snowb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62"/>
            <a:ext cx="9144000" cy="6849438"/>
          </a:xfrm>
          <a:prstGeom prst="rect">
            <a:avLst/>
          </a:prstGeom>
          <a:noFill/>
        </p:spPr>
      </p:pic>
      <p:pic>
        <p:nvPicPr>
          <p:cNvPr id="5128" name="Picture 8" descr="C:\Users\user\Desktop\Фото и видеоматериал\кочевой\DSC025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268760"/>
            <a:ext cx="3672408" cy="2754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323528" y="476672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Обучение и воспитание в Кочевой группе кратковременного пребывания проводится на русском и родном языках </a:t>
            </a:r>
            <a:endParaRPr lang="ru-RU" b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3074" name="Picture 2" descr="C:\Users\user\Desktop\аниме\i (36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4810125"/>
            <a:ext cx="2047875" cy="2047875"/>
          </a:xfrm>
          <a:prstGeom prst="rect">
            <a:avLst/>
          </a:prstGeom>
          <a:noFill/>
        </p:spPr>
      </p:pic>
      <p:pic>
        <p:nvPicPr>
          <p:cNvPr id="3075" name="Picture 3" descr="C:\Users\user\Desktop\аниме\i (24)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9" y="4988244"/>
            <a:ext cx="2376264" cy="1581724"/>
          </a:xfrm>
          <a:prstGeom prst="rect">
            <a:avLst/>
          </a:prstGeom>
          <a:noFill/>
        </p:spPr>
      </p:pic>
      <p:pic>
        <p:nvPicPr>
          <p:cNvPr id="1026" name="Picture 2" descr="C:\Users\Лена\Desktop\Фото и видеоматериал\кочевой\DSC026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1340768"/>
            <a:ext cx="3528392" cy="2646294"/>
          </a:xfrm>
          <a:prstGeom prst="rect">
            <a:avLst/>
          </a:prstGeom>
          <a:noFill/>
        </p:spPr>
      </p:pic>
      <p:pic>
        <p:nvPicPr>
          <p:cNvPr id="11" name="Picture 9" descr="C:\Users\user\Desktop\Фото и видеоматериал\кочевой\DSC0254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2735796" y="3248980"/>
            <a:ext cx="3744415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6505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1436</TotalTime>
  <Words>1117</Words>
  <Application>Microsoft Office PowerPoint</Application>
  <PresentationFormat>Экран (4:3)</PresentationFormat>
  <Paragraphs>475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Лена</cp:lastModifiedBy>
  <cp:revision>112</cp:revision>
  <dcterms:created xsi:type="dcterms:W3CDTF">2016-09-06T04:19:35Z</dcterms:created>
  <dcterms:modified xsi:type="dcterms:W3CDTF">2017-09-21T11:39:47Z</dcterms:modified>
</cp:coreProperties>
</file>