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80" r:id="rId8"/>
    <p:sldId id="263" r:id="rId9"/>
    <p:sldId id="266" r:id="rId10"/>
    <p:sldId id="282" r:id="rId11"/>
    <p:sldId id="270" r:id="rId12"/>
    <p:sldId id="274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43" autoAdjust="0"/>
  </p:normalViewPr>
  <p:slideViewPr>
    <p:cSldViewPr>
      <p:cViewPr>
        <p:scale>
          <a:sx n="100" d="100"/>
          <a:sy n="100" d="100"/>
        </p:scale>
        <p:origin x="-194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Май 2019</c:v>
                </c:pt>
                <c:pt idx="1">
                  <c:v>Январь 2020</c:v>
                </c:pt>
                <c:pt idx="2">
                  <c:v>Май 2020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46</c:v>
                </c:pt>
                <c:pt idx="2">
                  <c:v>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дистанционной форме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Май 2019</c:v>
                </c:pt>
                <c:pt idx="1">
                  <c:v>Январь 2020</c:v>
                </c:pt>
                <c:pt idx="2">
                  <c:v>Май 2020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30</c:v>
                </c:pt>
                <c:pt idx="2">
                  <c:v>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очной форме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Май 2019</c:v>
                </c:pt>
                <c:pt idx="1">
                  <c:v>Январь 2020</c:v>
                </c:pt>
                <c:pt idx="2">
                  <c:v>Май 2020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</c:v>
                </c:pt>
                <c:pt idx="1">
                  <c:v>16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19008"/>
        <c:axId val="33034176"/>
      </c:barChart>
      <c:catAx>
        <c:axId val="39019008"/>
        <c:scaling>
          <c:orientation val="minMax"/>
        </c:scaling>
        <c:delete val="0"/>
        <c:axPos val="b"/>
        <c:majorTickMark val="out"/>
        <c:minorTickMark val="none"/>
        <c:tickLblPos val="nextTo"/>
        <c:crossAx val="33034176"/>
        <c:crosses val="autoZero"/>
        <c:auto val="1"/>
        <c:lblAlgn val="ctr"/>
        <c:lblOffset val="100"/>
        <c:noMultiLvlLbl val="0"/>
      </c:catAx>
      <c:valAx>
        <c:axId val="33034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0190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Georgi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3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image" Target="../media/image1.jpeg"/><Relationship Id="rId16" Type="http://schemas.openxmlformats.org/officeDocument/2006/relationships/image" Target="../media/image84.jpe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19" Type="http://schemas.openxmlformats.org/officeDocument/2006/relationships/image" Target="../media/image10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hyperlink" Target="mailto:mdoydss@mail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.png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19" Type="http://schemas.openxmlformats.org/officeDocument/2006/relationships/image" Target="../media/image10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45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0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6.png"/><Relationship Id="rId9" Type="http://schemas.openxmlformats.org/officeDocument/2006/relationships/image" Target="../media/image52.jpe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dirty="0" smtClean="0">
                <a:ln w="0"/>
                <a:solidFill>
                  <a:srgbClr val="0070C0"/>
                </a:solidFill>
                <a:effectLst/>
                <a:latin typeface="Georgia" pitchFamily="18" charset="0"/>
              </a:rPr>
              <a:t>Муниципальное казенное дошкольное образовательное учреждение детский сад «</a:t>
            </a:r>
            <a:r>
              <a:rPr lang="ru-RU" sz="1600" b="1" cap="all" dirty="0" err="1" smtClean="0">
                <a:ln w="0"/>
                <a:solidFill>
                  <a:srgbClr val="0070C0"/>
                </a:solidFill>
                <a:effectLst/>
                <a:latin typeface="Georgia" pitchFamily="18" charset="0"/>
              </a:rPr>
              <a:t>Северяночка</a:t>
            </a:r>
            <a:r>
              <a:rPr lang="ru-RU" sz="1600" b="1" cap="all" dirty="0" smtClean="0">
                <a:ln w="0"/>
                <a:solidFill>
                  <a:srgbClr val="0070C0"/>
                </a:solidFill>
                <a:effectLst/>
                <a:latin typeface="Georgia" pitchFamily="18" charset="0"/>
              </a:rPr>
              <a:t>» Тазовский район</a:t>
            </a:r>
            <a:endParaRPr lang="ru-RU" sz="1600" b="1" cap="all" dirty="0">
              <a:ln w="0"/>
              <a:solidFill>
                <a:srgbClr val="0070C0"/>
              </a:solidFill>
              <a:effectLst/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348880"/>
            <a:ext cx="72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Georgia" pitchFamily="18" charset="0"/>
              </a:rPr>
              <a:t>Психолого-педагогическая работа консультативного пункта в условиях кочевого образа жизни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085184"/>
            <a:ext cx="83529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Матвиенко Наталья Александровна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Заведующий  МКДОУ детский сад «Северяночка»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23731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2020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1" name="Рисунок 10" descr="C:\Users\Asus\Desktop\Заказы 2013г\Макеты 2013г\55 Северяночка\ДС Северяночка\варианты Северяночки - копия (2)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4537" r="70087" b="27440"/>
          <a:stretch/>
        </p:blipFill>
        <p:spPr bwMode="auto">
          <a:xfrm>
            <a:off x="2843808" y="1412776"/>
            <a:ext cx="2952328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562018"/>
            <a:ext cx="1108970" cy="122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39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1147" y="581020"/>
            <a:ext cx="669090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СТРУКТУРНОЕ ПОДРАЗДЕЛЕНИЕ МКДОУ детский сад «Северяночка»</a:t>
            </a:r>
          </a:p>
          <a:p>
            <a:pPr algn="ctr"/>
            <a:r>
              <a:rPr lang="ru-RU" b="1" dirty="0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Кочевая группа кратковременного пребывания.  Фактория </a:t>
            </a:r>
            <a:r>
              <a:rPr lang="ru-RU" b="1" dirty="0" err="1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Юрибей</a:t>
            </a:r>
            <a:r>
              <a:rPr lang="ru-RU" b="1" dirty="0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.</a:t>
            </a:r>
            <a:endParaRPr lang="ru-RU" b="1" dirty="0">
              <a:ln w="11430">
                <a:solidFill>
                  <a:srgbClr val="0000CC"/>
                </a:solidFill>
              </a:ln>
              <a:solidFill>
                <a:srgbClr val="00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147" name="Picture 3" descr="C:\Users\user\Desktop\Фото и видеоматериал\кочевой\DSC02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47713"/>
            <a:ext cx="3873796" cy="241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35896" y="10527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9332" y="30787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Дата открытия 21.12.2015 г.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6153" name="Picture 9" descr="http://yamburg-dobycha.gazprom.ru/_ah/img/fAl7gmN9lcfum9j1y5hLSg=s600"/>
          <p:cNvPicPr>
            <a:picLocks noChangeAspect="1" noChangeArrowheads="1"/>
          </p:cNvPicPr>
          <p:nvPr/>
        </p:nvPicPr>
        <p:blipFill>
          <a:blip r:embed="rId4" cstate="print"/>
          <a:srcRect l="25619" t="24455" r="17682" b="14915"/>
          <a:stretch>
            <a:fillRect/>
          </a:stretch>
        </p:blipFill>
        <p:spPr bwMode="auto">
          <a:xfrm>
            <a:off x="1121454" y="2275362"/>
            <a:ext cx="283531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26944" y="522920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r>
              <a:rPr lang="ru-RU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северной широты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r>
              <a:rPr lang="ru-RU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ru-RU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восточной долготы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user\Desktop\аниме\winter (206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6310" y="1369249"/>
            <a:ext cx="1786880" cy="1812226"/>
          </a:xfrm>
          <a:prstGeom prst="rect">
            <a:avLst/>
          </a:prstGeom>
          <a:noFill/>
        </p:spPr>
      </p:pic>
      <p:pic>
        <p:nvPicPr>
          <p:cNvPr id="11" name="Рисунок 10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5804034"/>
      </p:ext>
    </p:extLst>
  </p:cSld>
  <p:clrMapOvr>
    <a:masterClrMapping/>
  </p:clrMapOvr>
  <p:transition spd="med" advTm="6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Лена\Desktop\выступление в тазовском\Фото для презентации\IMG_1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653137"/>
            <a:ext cx="19201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Лена\Desktop\выступление в тазовском\Фото для презентации\IMG_1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53136"/>
            <a:ext cx="2304256" cy="172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 l="29869" r="13853"/>
          <a:stretch>
            <a:fillRect/>
          </a:stretch>
        </p:blipFill>
        <p:spPr bwMode="auto">
          <a:xfrm>
            <a:off x="6444208" y="2420888"/>
            <a:ext cx="1584939" cy="211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Лена\Desktop\выступление в тазовском\cranberry-frame-isolated-on-white-background-stock-15267.jpg"/>
          <p:cNvPicPr/>
          <p:nvPr/>
        </p:nvPicPr>
        <p:blipFill>
          <a:blip r:embed="rId6" cstate="print"/>
          <a:srcRect l="16786" t="11763" r="15692" b="18102"/>
          <a:stretch>
            <a:fillRect/>
          </a:stretch>
        </p:blipFill>
        <p:spPr bwMode="auto">
          <a:xfrm rot="5400000" flipH="1" flipV="1">
            <a:off x="3505573" y="1642493"/>
            <a:ext cx="2420885" cy="36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 l="30069" t="16011" r="27932" b="2557"/>
          <a:stretch>
            <a:fillRect/>
          </a:stretch>
        </p:blipFill>
        <p:spPr bwMode="auto">
          <a:xfrm>
            <a:off x="1187624" y="2386406"/>
            <a:ext cx="1368152" cy="202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 t="25525" b="31596"/>
          <a:stretch>
            <a:fillRect/>
          </a:stretch>
        </p:blipFill>
        <p:spPr bwMode="auto">
          <a:xfrm>
            <a:off x="6156176" y="908720"/>
            <a:ext cx="1835035" cy="139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 cstate="print"/>
          <a:srcRect t="20388" b="31068"/>
          <a:stretch>
            <a:fillRect/>
          </a:stretch>
        </p:blipFill>
        <p:spPr bwMode="auto">
          <a:xfrm>
            <a:off x="1187624" y="4581128"/>
            <a:ext cx="1839080" cy="146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 cstate="print"/>
          <a:srcRect l="17517" t="22616" r="19714" b="17048"/>
          <a:stretch>
            <a:fillRect/>
          </a:stretch>
        </p:blipFill>
        <p:spPr bwMode="auto">
          <a:xfrm>
            <a:off x="3635896" y="692696"/>
            <a:ext cx="2160240" cy="155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видео\2018-2019 учебный год\кочевой фото осень 2018\20180506_115045.jpg"/>
          <p:cNvPicPr>
            <a:picLocks noChangeAspect="1" noChangeArrowheads="1"/>
          </p:cNvPicPr>
          <p:nvPr/>
        </p:nvPicPr>
        <p:blipFill>
          <a:blip r:embed="rId11" cstate="print"/>
          <a:srcRect l="7861" r="50097"/>
          <a:stretch>
            <a:fillRect/>
          </a:stretch>
        </p:blipFill>
        <p:spPr bwMode="auto">
          <a:xfrm rot="5400000">
            <a:off x="1423442" y="600894"/>
            <a:ext cx="1395540" cy="186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15916" y="248721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Бланк обращения</a:t>
            </a:r>
            <a:endParaRPr lang="ru-RU" sz="5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13" name="Рисунок 12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272061" y="2947422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Georgia" panose="02040502050405020303" pitchFamily="18" charset="0"/>
              </a:rPr>
              <a:t>Мой сын Артем, 4 года, плохо вечером засыпает, устраивает истерики, разбрасывает вещи. Что делать?</a:t>
            </a:r>
          </a:p>
          <a:p>
            <a:r>
              <a:rPr lang="ru-RU" sz="1200" i="1" dirty="0" smtClean="0">
                <a:latin typeface="Georgia" panose="02040502050405020303" pitchFamily="18" charset="0"/>
              </a:rPr>
              <a:t>                                      Т. </a:t>
            </a:r>
            <a:r>
              <a:rPr lang="ru-RU" sz="1200" i="1" dirty="0" err="1" smtClean="0">
                <a:latin typeface="Georgia" panose="02040502050405020303" pitchFamily="18" charset="0"/>
              </a:rPr>
              <a:t>Яндо</a:t>
            </a:r>
            <a:endParaRPr lang="ru-RU" sz="1200" i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0991" t="23009" r="19972"/>
          <a:stretch>
            <a:fillRect/>
          </a:stretch>
        </p:blipFill>
        <p:spPr bwMode="auto">
          <a:xfrm>
            <a:off x="3826844" y="1916542"/>
            <a:ext cx="986256" cy="82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9958" y="956030"/>
            <a:ext cx="3540028" cy="499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C:\Users\Лена\Desktop\выступление в тазовском\i (2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6" b="5656"/>
          <a:stretch>
            <a:fillRect/>
          </a:stretch>
        </p:blipFill>
        <p:spPr bwMode="auto">
          <a:xfrm>
            <a:off x="3060485" y="2854166"/>
            <a:ext cx="1092842" cy="804453"/>
          </a:xfrm>
          <a:prstGeom prst="rect">
            <a:avLst/>
          </a:prstGeom>
          <a:noFill/>
        </p:spPr>
      </p:pic>
      <p:pic>
        <p:nvPicPr>
          <p:cNvPr id="5125" name="Picture 5" descr="C:\Users\Лена\Desktop\выступление в тазовском\s1200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9948"/>
          <a:stretch>
            <a:fillRect/>
          </a:stretch>
        </p:blipFill>
        <p:spPr bwMode="auto">
          <a:xfrm>
            <a:off x="4407166" y="2853158"/>
            <a:ext cx="1247845" cy="842786"/>
          </a:xfrm>
          <a:prstGeom prst="rect">
            <a:avLst/>
          </a:prstGeom>
          <a:noFill/>
        </p:spPr>
      </p:pic>
      <p:pic>
        <p:nvPicPr>
          <p:cNvPr id="5126" name="Picture 6" descr="C:\Users\Лена\Desktop\выступление в тазовском\s1200 (2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 b="8279"/>
          <a:stretch>
            <a:fillRect/>
          </a:stretch>
        </p:blipFill>
        <p:spPr bwMode="auto">
          <a:xfrm>
            <a:off x="3071733" y="4832358"/>
            <a:ext cx="1044116" cy="718257"/>
          </a:xfrm>
          <a:prstGeom prst="rect">
            <a:avLst/>
          </a:prstGeom>
          <a:noFill/>
        </p:spPr>
      </p:pic>
      <p:pic>
        <p:nvPicPr>
          <p:cNvPr id="5127" name="Picture 7" descr="C:\Users\Лена\Desktop\выступление в тазовском\s120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1199"/>
          <a:stretch>
            <a:fillRect/>
          </a:stretch>
        </p:blipFill>
        <p:spPr bwMode="auto">
          <a:xfrm>
            <a:off x="4431541" y="4789613"/>
            <a:ext cx="1142638" cy="761003"/>
          </a:xfrm>
          <a:prstGeom prst="rect">
            <a:avLst/>
          </a:prstGeom>
          <a:noFill/>
        </p:spPr>
      </p:pic>
      <p:pic>
        <p:nvPicPr>
          <p:cNvPr id="5128" name="Picture 8" descr="C:\Users\Лена\Desktop\выступление в тазовском\img25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75"/>
          <a:stretch>
            <a:fillRect/>
          </a:stretch>
        </p:blipFill>
        <p:spPr bwMode="auto">
          <a:xfrm>
            <a:off x="2926441" y="3781369"/>
            <a:ext cx="1360930" cy="846412"/>
          </a:xfrm>
          <a:prstGeom prst="rect">
            <a:avLst/>
          </a:prstGeom>
          <a:noFill/>
        </p:spPr>
      </p:pic>
      <p:pic>
        <p:nvPicPr>
          <p:cNvPr id="5130" name="Picture 10" descr="C:\Users\Лена\Desktop\выступление в тазовском\smail1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61"/>
          <a:stretch>
            <a:fillRect/>
          </a:stretch>
        </p:blipFill>
        <p:spPr bwMode="auto">
          <a:xfrm>
            <a:off x="4487996" y="3881052"/>
            <a:ext cx="1086183" cy="741642"/>
          </a:xfrm>
          <a:prstGeom prst="rect">
            <a:avLst/>
          </a:prstGeom>
          <a:noFill/>
        </p:spPr>
      </p:pic>
      <p:pic>
        <p:nvPicPr>
          <p:cNvPr id="5131" name="Picture 11" descr="F:\видео\Фото и видеоматериал\кочевой\кочевой 056.JPG"/>
          <p:cNvPicPr>
            <a:picLocks noChangeAspect="1" noChangeArrowheads="1"/>
          </p:cNvPicPr>
          <p:nvPr/>
        </p:nvPicPr>
        <p:blipFill>
          <a:blip r:embed="rId11" cstate="print"/>
          <a:srcRect l="17984" t="17943" r="35179" b="7117"/>
          <a:stretch>
            <a:fillRect/>
          </a:stretch>
        </p:blipFill>
        <p:spPr bwMode="auto">
          <a:xfrm rot="20578535">
            <a:off x="6993853" y="1867285"/>
            <a:ext cx="108012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3" name="Picture 13" descr="F:\видео\Фото и видеоматериал\кочевой\Детский сад - 2017 год\IMG_0255.JPG"/>
          <p:cNvPicPr>
            <a:picLocks noChangeAspect="1" noChangeArrowheads="1"/>
          </p:cNvPicPr>
          <p:nvPr/>
        </p:nvPicPr>
        <p:blipFill>
          <a:blip r:embed="rId12" cstate="print"/>
          <a:srcRect l="22101" t="23508" r="5605"/>
          <a:stretch>
            <a:fillRect/>
          </a:stretch>
        </p:blipFill>
        <p:spPr bwMode="auto">
          <a:xfrm rot="1495431">
            <a:off x="5804184" y="942875"/>
            <a:ext cx="1625579" cy="129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4" name="Picture 14" descr="F:\видео\Фото и видеоматериал\кочевой\Детский сад - 2017 год\IMG_0256.JPG"/>
          <p:cNvPicPr>
            <a:picLocks noChangeAspect="1" noChangeArrowheads="1"/>
          </p:cNvPicPr>
          <p:nvPr/>
        </p:nvPicPr>
        <p:blipFill>
          <a:blip r:embed="rId13" cstate="print"/>
          <a:srcRect l="34951" r="3379" b="30151"/>
          <a:stretch>
            <a:fillRect/>
          </a:stretch>
        </p:blipFill>
        <p:spPr bwMode="auto">
          <a:xfrm rot="20948155">
            <a:off x="870476" y="1937522"/>
            <a:ext cx="1525761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5" name="Picture 15" descr="F:\видео\Фото и видеоматериал\кочевой\Детский сад - 2017 год\IMG_0327.JPG"/>
          <p:cNvPicPr>
            <a:picLocks noChangeAspect="1" noChangeArrowheads="1"/>
          </p:cNvPicPr>
          <p:nvPr/>
        </p:nvPicPr>
        <p:blipFill>
          <a:blip r:embed="rId14" cstate="print"/>
          <a:srcRect l="19897" b="17824"/>
          <a:stretch>
            <a:fillRect/>
          </a:stretch>
        </p:blipFill>
        <p:spPr bwMode="auto">
          <a:xfrm rot="20590284">
            <a:off x="6725787" y="4690362"/>
            <a:ext cx="1800200" cy="138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6" name="Picture 16" descr="F:\видео\Фото и видеоматериал\кочевой\Детский сад - 2017 год\IMG_0395.JPG"/>
          <p:cNvPicPr>
            <a:picLocks noChangeAspect="1" noChangeArrowheads="1"/>
          </p:cNvPicPr>
          <p:nvPr/>
        </p:nvPicPr>
        <p:blipFill>
          <a:blip r:embed="rId15" cstate="print"/>
          <a:srcRect l="19975" t="11666" r="16102" b="19088"/>
          <a:stretch>
            <a:fillRect/>
          </a:stretch>
        </p:blipFill>
        <p:spPr bwMode="auto">
          <a:xfrm rot="19855087">
            <a:off x="1707610" y="785245"/>
            <a:ext cx="1490819" cy="121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7" name="Picture 17" descr="F:\видео\Фото и видеоматериал\кочевой\Детский сад - 2017 год\IMG_048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502951">
            <a:off x="6287188" y="3301113"/>
            <a:ext cx="1764632" cy="132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8" name="Picture 18" descr="F:\видео\Фото и видеоматериал\кочевой\Детский сад - 2017 год\IMG_058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50690">
            <a:off x="592508" y="4727268"/>
            <a:ext cx="1698524" cy="127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8" cstate="print"/>
          <a:srcRect l="26684" t="36682" r="37292"/>
          <a:stretch>
            <a:fillRect/>
          </a:stretch>
        </p:blipFill>
        <p:spPr bwMode="auto">
          <a:xfrm rot="1610179">
            <a:off x="1025232" y="3270052"/>
            <a:ext cx="1080120" cy="14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1691680" y="5886427"/>
            <a:ext cx="5256584" cy="4696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Раздаточный материал, который специалисты КП привозят с собой на фактории или передают  родителям 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71972" y="499288"/>
            <a:ext cx="3032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«Волшебная посылка»</a:t>
            </a:r>
            <a:endParaRPr lang="ru-RU" sz="8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5790" t="14476" r="3013"/>
          <a:stretch>
            <a:fillRect/>
          </a:stretch>
        </p:blipFill>
        <p:spPr bwMode="auto">
          <a:xfrm>
            <a:off x="1065074" y="500041"/>
            <a:ext cx="7064651" cy="4968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9592" y="5000636"/>
            <a:ext cx="7200800" cy="1452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ул. Полярная, д. 5, с. </a:t>
            </a:r>
            <a:r>
              <a:rPr lang="ru-RU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Гыда</a:t>
            </a: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, Тазовский район, </a:t>
            </a: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Ямало-Ненецкий автономный округ,</a:t>
            </a: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629372 тел./факс (34940) 6 33 50, </a:t>
            </a: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E-mail: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  <a:hlinkClick r:id="rId4"/>
              </a:rPr>
              <a:t>mdoydss</a:t>
            </a: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  <a:hlinkClick r:id="rId4"/>
              </a:rPr>
              <a:t>@</a:t>
            </a:r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  <a:hlinkClick r:id="rId4"/>
              </a:rPr>
              <a:t>mail</a:t>
            </a: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  <a:hlinkClick r:id="rId4"/>
              </a:rPr>
              <a:t>.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  <a:hlinkClick r:id="rId4"/>
              </a:rPr>
              <a:t>ru</a:t>
            </a:r>
            <a:r>
              <a:rPr lang="ru-RU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, </a:t>
            </a:r>
            <a:endParaRPr lang="en-US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lvl="0" algn="ctr"/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Skype: 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dss</a:t>
            </a:r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Severyanochka</a:t>
            </a:r>
            <a:r>
              <a:rPr lang="en-US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             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WhatsApp</a:t>
            </a:r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Viber</a:t>
            </a:r>
            <a:r>
              <a:rPr lang="en-US" dirty="0" smtClean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Arial" pitchFamily="34" charset="0"/>
              </a:rPr>
              <a:t>: +79003956440  </a:t>
            </a:r>
            <a:endParaRPr lang="en-US" sz="2800" dirty="0" smtClean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3810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000" y="476672"/>
            <a:ext cx="784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Региональная площадка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по реализации инновационного проекта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«Психолого-педагогическое сопровождение родителей (законных представителей) по организации </a:t>
            </a:r>
            <a:r>
              <a:rPr lang="ru-RU" sz="1600" b="1" dirty="0" err="1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предшкольной</a:t>
            </a:r>
            <a:r>
              <a:rPr lang="ru-RU" sz="16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 подготовки детей в условиях кочевья»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Сроки реализации проекта: январь 2019-январь 2020</a:t>
            </a:r>
            <a:endParaRPr lang="ru-RU" sz="1600" b="1" dirty="0">
              <a:solidFill>
                <a:srgbClr val="0000CC"/>
              </a:solidFill>
              <a:latin typeface="Constantia" panose="02030602050306030303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47" y="2174323"/>
            <a:ext cx="2042586" cy="153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видео\2019-2020 учебный год\фото матвиенко новые\IMG-20190809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894766"/>
            <a:ext cx="3302024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5790" t="14476" r="3013"/>
          <a:stretch>
            <a:fillRect/>
          </a:stretch>
        </p:blipFill>
        <p:spPr bwMode="auto">
          <a:xfrm>
            <a:off x="5857883" y="2174323"/>
            <a:ext cx="2344825" cy="164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251791" y="3852269"/>
            <a:ext cx="824737" cy="88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C:\Users\user\Desktop\аниме\i (35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2026" y="2164568"/>
            <a:ext cx="772948" cy="620089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5541" y="3857950"/>
            <a:ext cx="588076" cy="88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02182" y="4752154"/>
            <a:ext cx="7132207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позволяет: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максимально учесть потребности детей из числа коренных малочисленных народов Севера;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повысить педагогическую компетентность родителей;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обеспечить  равные стартовые возможности при поступлении в школу.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95295" y="2568686"/>
            <a:ext cx="1632184" cy="175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C:\Users\user\Desktop\аниме\i (35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0779" y="7461448"/>
            <a:ext cx="1096832" cy="879922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3750" y="2511833"/>
            <a:ext cx="1176152" cy="176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2231360" y="428604"/>
            <a:ext cx="474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Цель и задачи инновационного проекта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21" name="Рисунок 20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627784" y="2276872"/>
            <a:ext cx="1242995" cy="249017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580112" y="2342858"/>
            <a:ext cx="844590" cy="168976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2915816" y="4277828"/>
            <a:ext cx="830039" cy="519324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821120" y="4262720"/>
            <a:ext cx="772582" cy="534432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2915816" y="2354563"/>
            <a:ext cx="3727584" cy="212478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" pitchFamily="18" charset="0"/>
              </a:rPr>
              <a:t>Обеспечение преемственности семейного и общественного воспитания через организацию </a:t>
            </a:r>
            <a:r>
              <a:rPr lang="ru-RU" sz="1400" b="1" dirty="0" err="1">
                <a:solidFill>
                  <a:srgbClr val="002060"/>
                </a:solidFill>
                <a:latin typeface="Cambria" pitchFamily="18" charset="0"/>
              </a:rPr>
              <a:t>предшкольной</a:t>
            </a:r>
            <a:r>
              <a:rPr lang="ru-RU" sz="1400" b="1" dirty="0">
                <a:solidFill>
                  <a:srgbClr val="002060"/>
                </a:solidFill>
                <a:latin typeface="Cambria" pitchFamily="18" charset="0"/>
              </a:rPr>
              <a:t> подготовки детей из семей, ведущих традиционный образ жизни.</a:t>
            </a:r>
            <a:endParaRPr lang="ru-RU" sz="1400" b="1" dirty="0"/>
          </a:p>
        </p:txBody>
      </p:sp>
      <p:sp>
        <p:nvSpPr>
          <p:cNvPr id="17" name="Овал 16"/>
          <p:cNvSpPr/>
          <p:nvPr/>
        </p:nvSpPr>
        <p:spPr>
          <a:xfrm>
            <a:off x="1043608" y="4537490"/>
            <a:ext cx="2927056" cy="153031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разработка кейсов для родителей, содержащих информационные и методические материалы </a:t>
            </a:r>
            <a:endParaRPr lang="ru-RU" sz="1400" dirty="0"/>
          </a:p>
        </p:txBody>
      </p:sp>
      <p:sp>
        <p:nvSpPr>
          <p:cNvPr id="4" name="Овал 3"/>
          <p:cNvSpPr/>
          <p:nvPr/>
        </p:nvSpPr>
        <p:spPr>
          <a:xfrm>
            <a:off x="1259632" y="1148603"/>
            <a:ext cx="2486222" cy="12181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диагностика проблемных  зон в развитии детей</a:t>
            </a:r>
            <a:endParaRPr lang="ru-RU" sz="1400" dirty="0"/>
          </a:p>
        </p:txBody>
      </p:sp>
      <p:sp>
        <p:nvSpPr>
          <p:cNvPr id="19" name="Овал 18"/>
          <p:cNvSpPr/>
          <p:nvPr/>
        </p:nvSpPr>
        <p:spPr>
          <a:xfrm>
            <a:off x="5580112" y="1124744"/>
            <a:ext cx="2453750" cy="126583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разработка и реализация программы консультационного пункта </a:t>
            </a:r>
            <a:endParaRPr lang="ru-RU" sz="1400" dirty="0"/>
          </a:p>
        </p:txBody>
      </p:sp>
      <p:sp>
        <p:nvSpPr>
          <p:cNvPr id="20" name="Овал 19"/>
          <p:cNvSpPr/>
          <p:nvPr/>
        </p:nvSpPr>
        <p:spPr>
          <a:xfrm>
            <a:off x="5153542" y="4653136"/>
            <a:ext cx="2880320" cy="153031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взаимодействие  с организациями социальной и медицинской поддержки детей и родителей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263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2418" y="390829"/>
            <a:ext cx="5527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Формы сопровождения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3637" r="6713"/>
          <a:stretch/>
        </p:blipFill>
        <p:spPr bwMode="auto">
          <a:xfrm>
            <a:off x="1164104" y="708100"/>
            <a:ext cx="2075747" cy="1507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видео\2019-2020 учебный год\КП\DSCN90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"/>
          <a:stretch/>
        </p:blipFill>
        <p:spPr bwMode="auto">
          <a:xfrm>
            <a:off x="5929495" y="729329"/>
            <a:ext cx="2088226" cy="150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видео\2019-2020 учебный год\КП\20200806_1604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9491" r="30724" b="18011"/>
          <a:stretch/>
        </p:blipFill>
        <p:spPr bwMode="auto">
          <a:xfrm>
            <a:off x="1164104" y="2423147"/>
            <a:ext cx="2021789" cy="1675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G:\видео\2019-2020 учебный год\КП\DSCN907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6" t="24079" r="-1" b="11082"/>
          <a:stretch/>
        </p:blipFill>
        <p:spPr bwMode="auto">
          <a:xfrm>
            <a:off x="1115615" y="4437112"/>
            <a:ext cx="1604785" cy="122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3"/>
          <a:stretch/>
        </p:blipFill>
        <p:spPr bwMode="auto">
          <a:xfrm>
            <a:off x="3563888" y="2641662"/>
            <a:ext cx="2028709" cy="132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35749"/>
          <a:stretch/>
        </p:blipFill>
        <p:spPr bwMode="auto">
          <a:xfrm rot="16200000">
            <a:off x="6193689" y="2324441"/>
            <a:ext cx="1532143" cy="201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37112"/>
            <a:ext cx="1582935" cy="123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G:\Аттесттация Гусева  С.О\НА САЙТ\8. ФОТОГАЛЛЕРЕЯ\РОДИТЕЛЬСКОЕ СОБРАНИЕ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72" y="4452618"/>
            <a:ext cx="1598925" cy="119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видео\2018-2019 учебный год\2019-04-01 собрание в подготовительной\собрание в подготовительной 00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"/>
          <a:stretch/>
        </p:blipFill>
        <p:spPr bwMode="auto">
          <a:xfrm>
            <a:off x="6371406" y="4425917"/>
            <a:ext cx="1578172" cy="121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Аттесттация Гусева  С.О\НА САЙТ\8. ФОТОГАЛЛЕРЕЯ\DSCN029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58" y="932641"/>
            <a:ext cx="1467609" cy="110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807758" y="2038972"/>
            <a:ext cx="1467609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Диагностические мероприятия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24545" y="5524121"/>
            <a:ext cx="1604785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Семинары-практикумы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43807" y="5524121"/>
            <a:ext cx="1582935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Мастер-классы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597400" y="5524120"/>
            <a:ext cx="1598925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Деловые игры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372201" y="5524119"/>
            <a:ext cx="1578172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Деловые игры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63888" y="3940752"/>
            <a:ext cx="2028709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Дистанционные консультации по </a:t>
            </a:r>
            <a:r>
              <a:rPr lang="en-US" sz="1050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-mail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959254" y="3882293"/>
            <a:ext cx="2028709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Дистанционные консультации по телефону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64104" y="3921764"/>
            <a:ext cx="2021789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Дистанционные консультации по </a:t>
            </a:r>
            <a:r>
              <a:rPr lang="en-US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Skype</a:t>
            </a:r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920121" y="2242386"/>
            <a:ext cx="2080213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Консультации на базе МКДОУ детский сад «</a:t>
            </a:r>
            <a:r>
              <a:rPr lang="ru-RU" sz="105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Северяночка</a:t>
            </a:r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64104" y="2207200"/>
            <a:ext cx="2082667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Консультации на базе факторий </a:t>
            </a:r>
            <a:r>
              <a:rPr lang="ru-RU" sz="105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Гыданской</a:t>
            </a:r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тундры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24545" y="6072322"/>
            <a:ext cx="6825033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 также: телефон доверия, родительская почта, детско-родительские гостиные и т.п. 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Лена\Desktop\выступление в тазовском\1489563917_2408-telefon-zvoni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8760" y="4911157"/>
            <a:ext cx="1834999" cy="10681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39206" y="367008"/>
            <a:ext cx="3409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Нормативная документация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1026" name="Picture 2" descr="C:\Users\Лена\Desktop\Региональная выставка\IMG_20200806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0849"/>
            <a:ext cx="1091542" cy="150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на\Desktop\Региональная выставка\IMG_20200806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32" y="811881"/>
            <a:ext cx="1076583" cy="147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ена\Desktop\Региональная выставка\IMG_20200806_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05513"/>
            <a:ext cx="1081216" cy="148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ена\Desktop\Региональная выставка\IMG_20200806_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88" y="815318"/>
            <a:ext cx="1087014" cy="149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Лена\Desktop\Региональная выставка\IMG_20200806_00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2401"/>
            <a:ext cx="1087576" cy="149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Лена\Desktop\Региональная выставка\IMG_20200806_0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39" y="800849"/>
            <a:ext cx="1077677" cy="148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Лена\Desktop\Региональная выставка\IMG_20200806_00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4332">
            <a:off x="898412" y="855205"/>
            <a:ext cx="1073042" cy="147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10989" r="50738" b="12848"/>
          <a:stretch/>
        </p:blipFill>
        <p:spPr bwMode="auto">
          <a:xfrm>
            <a:off x="6155975" y="783667"/>
            <a:ext cx="1113083" cy="149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Лена\Desktop\Региональная выставка\IMG_20200806_00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8748">
            <a:off x="7111752" y="897853"/>
            <a:ext cx="1081532" cy="148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1600" y="2060848"/>
            <a:ext cx="7128791" cy="42484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Разработаны: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Программа Консультативного пункта;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Мониторинг развития школьно-значимых функций у дошкольников, не посещающих ДОУ;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Положение о Консультативном пункте;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Должностные инструкции специалистов КП;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График работы  специалистов КП;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Анкета для оформления запроса родителей в КП;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Ж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урнал предварительной записи звонков родителей на консультацию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Журнал учета психолого-педагогической, методической и консультативной помощи родителям;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Опросник для оценки качества услуг психолого-педагогической, методической и консультационной помощи.</a:t>
            </a:r>
          </a:p>
          <a:p>
            <a:pPr algn="ctr">
              <a:buFont typeface="Arial" pitchFamily="34" charset="0"/>
              <a:buChar char="•"/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 descr="https://4.bp.blogspot.com/-wESKEPRdoDE/TgW2hfMP_4I/AAAAAAAAAoc/9QsBqaWRz4w/s1600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3057">
            <a:off x="468571" y="3868805"/>
            <a:ext cx="962202" cy="136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s://im0-tub-ru.yandex.net/i?id=d661c30a038fe0a34f9f1197d2ac0e4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7411">
            <a:off x="517869" y="2784740"/>
            <a:ext cx="974204" cy="137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rstatic.oshkole.ru/editor_files/18255/%D0%B8.%20%D0%BC%D1%83%D0%B7%D1%8B%D0%BA%D0%B0%D0%BB%D1%8C%D0%BD%D0%BE%D0%B5%20%D0%B2%D0%BE%D1%81%D0%BF%D0%B8%D1%82%D0%B0%D0%BD%D0%B8%D0%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632">
            <a:off x="7475417" y="3590540"/>
            <a:ext cx="1020828" cy="144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chool40.edu-penza.ru/students/New%20Folder/image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03">
            <a:off x="7524853" y="2644801"/>
            <a:ext cx="964104" cy="136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dou14-nsk.ucoz.ru/_si/0/219759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5804">
            <a:off x="7546576" y="1853943"/>
            <a:ext cx="964796" cy="136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new.kristallik64.ru/wp-content/uploads/2019/01/23788634-723x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283">
            <a:off x="324978" y="1651504"/>
            <a:ext cx="1052458" cy="149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260648"/>
            <a:ext cx="2800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Полезная информация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2058" name="Picture 10" descr="http://teremok1985.ucoz.ru/documenti2020/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358">
            <a:off x="7051839" y="1087564"/>
            <a:ext cx="1186214" cy="167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vatars.mds.yandex.net/get-pdb/251121/b4a47e20-b649-43dc-b9e6-784508dce17a/s1200?webp=fal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1380">
            <a:off x="6190353" y="764159"/>
            <a:ext cx="1214129" cy="171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https://delfin28.kuz-edu.ru/files/ulibkads30/images/gallery/%D0%BF%D0%B8%D1%87%D1%83%D0%B3%D0%B8%D0%BD%D0%B0%202%D0%BA%D0%BE%D0%BD%D1%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s://delfin28.kuz-edu.ru/files/ulibkads30/images/gallery/%D0%BF%D0%B8%D1%87%D1%83%D0%B3%D0%B8%D0%BD%D0%B0%202%D0%BA%D0%BE%D0%BD%D1%8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2" name="Picture 24" descr="http://star-nv.ru/_mod_files/ce_images/mir_isk/rebenok_dom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197">
            <a:off x="591942" y="961839"/>
            <a:ext cx="1222305" cy="172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yaroslavsky.mos.ru/987%D1%8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720">
            <a:off x="1420129" y="755222"/>
            <a:ext cx="1228242" cy="167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ена\Desktop\165378_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3125">
            <a:off x="-2901919" y="6092056"/>
            <a:ext cx="1103300" cy="7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get-pdb/1114975/650a84ae-a718-485f-9957-d89491871347/s1200?webp=fal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392">
            <a:off x="5318947" y="685199"/>
            <a:ext cx="1153912" cy="168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portal.iv-edu.ru/dep/mouoshuya/shuya_mbdou20/commondocs/%D0%97%D0%B4%D0%BE%D1%80%D0%BE%D0%B2%D1%8C%D0%B5%D1%81%D0%B1%D0%B5%D1%80%D0%B5%D0%B6%D0%B5%D0%BD%D0%B8%D0%B5/%D0%9E%D0%BF%D1%82%D0%B8%D0%BC%D0%B8%D0%B7%D0%BC%20%D0%B8%20%D0%B7%D0%B4%D0%BE%D1%80%D0%BE%D0%B2%D1%8C%D0%B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95">
            <a:off x="2271690" y="670917"/>
            <a:ext cx="1180622" cy="172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16357" r="23491" b="17988"/>
          <a:stretch/>
        </p:blipFill>
        <p:spPr bwMode="auto">
          <a:xfrm>
            <a:off x="3203848" y="620688"/>
            <a:ext cx="2297909" cy="1615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99592" y="1844824"/>
            <a:ext cx="7128792" cy="4464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Разработаны:</a:t>
            </a:r>
            <a:endParaRPr lang="ru-RU" sz="1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Консультации для родителей: </a:t>
            </a:r>
          </a:p>
          <a:p>
            <a:pPr algn="just"/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*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Фонематический слух – основа правильной речи;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* Что могут сделать родители, чтобы обеспечить готовность ребенка к школе;</a:t>
            </a:r>
          </a:p>
          <a:p>
            <a:pPr algn="just"/>
            <a:endParaRPr lang="ru-RU" sz="140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*  Что нужно помнить при обучении  ребенка грамоте;</a:t>
            </a:r>
          </a:p>
          <a:p>
            <a:pPr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*  Чем занять ребенка дома;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Развитие речи детей в семье»;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Влияние семейного воспитания на психическое развитие ребенка;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Здоровье ребенка в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аших руках;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С песенкой по лесенке или зачем нужна музыка ребёнку;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Кризис трех лет или как устанавливать запреты;</a:t>
            </a: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Как развивать способность детей к общению и взаимодействию и т.д.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Памятки для родителей:</a:t>
            </a:r>
          </a:p>
          <a:p>
            <a:pPr algn="just"/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  Воспитываем детей опрятными и аккуратными;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Не навреди… Взаимоотношения в семье;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Как развивать мелкую моторику;</a:t>
            </a:r>
          </a:p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*  Методы самообладания для взрослых;</a:t>
            </a:r>
          </a:p>
          <a:p>
            <a:pPr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*  Игровые способы решения детских конфликтов и т.д. </a:t>
            </a:r>
          </a:p>
          <a:p>
            <a:pPr algn="ctr">
              <a:buFont typeface="Arial" pitchFamily="34" charset="0"/>
              <a:buChar char="•"/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3" name="Picture 5" descr="C:\Users\Лена\Desktop\clip_image00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4"/>
            <a:ext cx="2188915" cy="15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zen_doc/1875939/pub_5d0ba322b34feb00af5ddb26_5d0baae62d23ae00af68c06b/scale_1200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1248"/>
            <a:ext cx="931849" cy="61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0" y="188640"/>
            <a:ext cx="11156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24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1607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8922" y="329159"/>
            <a:ext cx="4472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«Вести </a:t>
            </a:r>
            <a:r>
              <a:rPr lang="ru-RU" sz="3200" b="1" dirty="0" err="1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северяночки</a:t>
            </a:r>
            <a:r>
              <a:rPr lang="ru-RU" sz="3200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»</a:t>
            </a:r>
            <a:endParaRPr lang="ru-RU" sz="105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2054" name="Picture 6" descr="C:\Users\Лена\Desktop\165378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3125">
            <a:off x="-1846814" y="5649482"/>
            <a:ext cx="785791" cy="5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zen_doc/1875939/pub_5d0ba322b34feb00af5ddb26_5d0baae62d23ae00af68c06b/scale_12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17232"/>
            <a:ext cx="1579848" cy="103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https://delfin28.kuz-edu.ru/files/ulibkads30/images/gallery/%D0%BF%D0%B8%D1%87%D1%83%D0%B3%D0%B8%D0%BD%D0%B0%202%D0%BA%D0%BE%D0%BD%D1%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s://delfin28.kuz-edu.ru/files/ulibkads30/images/gallery/%D0%BF%D0%B8%D1%87%D1%83%D0%B3%D0%B8%D0%BD%D0%B0%202%D0%BA%D0%BE%D0%BD%D1%8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1288~1\AppData\Local\Temp\Rar$DRa1208.33026\газета сад кочевой_page-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932">
            <a:off x="6485926" y="1286633"/>
            <a:ext cx="1454109" cy="205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288~1\AppData\Local\Temp\Rar$DRa1208.31907\газета сад кочевой_page-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385">
            <a:off x="5382053" y="1042246"/>
            <a:ext cx="1454381" cy="205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88~1\AppData\Local\Temp\Rar$DRa1208.28563\газета сад кочевой_page-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55">
            <a:off x="4499992" y="980728"/>
            <a:ext cx="1490241" cy="210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88~1\AppData\Local\Temp\Rar$DRa1208.27335\газета сад кочевой_page-0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1535915" cy="210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88~1\AppData\Local\Temp\Rar$DRa1208.24952\газета сад кочевой_page-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970">
            <a:off x="2456919" y="1012154"/>
            <a:ext cx="1467580" cy="207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88~1\AppData\Local\Temp\Rar$DRa1208.23007\газета сад кочевой_page-0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574">
            <a:off x="1285340" y="1207539"/>
            <a:ext cx="1556633" cy="220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115616" y="2852936"/>
            <a:ext cx="6840760" cy="2304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Газета является эффективной формой взаимодействия ДОУ и семьи, т.к.: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Содержание газеты обеспечивает психолого-педагогическое информирование родителей  (законных представителей) о развитии детей;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газете публикуется описание возникающих педагогических ситуаций и их анализ;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Каждый номер содержит рекомендации специалистов КП;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Через газету родители делятся своим опыте семейного воспитания.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44408" y="260648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Лена\Desktop\clip_image0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85184"/>
            <a:ext cx="1872208" cy="13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t="9050" r="6832" b="9024"/>
          <a:stretch/>
        </p:blipFill>
        <p:spPr bwMode="auto">
          <a:xfrm>
            <a:off x="3275856" y="5013176"/>
            <a:ext cx="2736304" cy="1520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5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 descr="G:\видео\2019-2020 учебный год\КП\DSCN90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6" t="24079" r="-1" b="11082"/>
          <a:stretch/>
        </p:blipFill>
        <p:spPr bwMode="auto">
          <a:xfrm>
            <a:off x="5672867" y="3861048"/>
            <a:ext cx="2207858" cy="169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7" y="579198"/>
            <a:ext cx="7416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Constantia" panose="02030602050306030303" pitchFamily="18" charset="0"/>
                <a:ea typeface="Times New Roman" pitchFamily="18" charset="0"/>
                <a:cs typeface="Arial" pitchFamily="34" charset="0"/>
              </a:rPr>
              <a:t>Формы оказания методической, диагностической,  консультационной помощи</a:t>
            </a:r>
            <a:endParaRPr lang="ru-RU" sz="7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5122" name="Picture 2" descr="G:\видео\2019-2020 учебный год\фото матвиенко новые\IMG-20190809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b="-207"/>
          <a:stretch/>
        </p:blipFill>
        <p:spPr bwMode="auto">
          <a:xfrm>
            <a:off x="3805534" y="3337114"/>
            <a:ext cx="1585517" cy="258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видео\2019-2020 учебный год\фото матвиенко новые\IMG-20190809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86" y="1250147"/>
            <a:ext cx="2693280" cy="151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5388" y="1233741"/>
            <a:ext cx="2750288" cy="154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5154186" y="2721647"/>
            <a:ext cx="2693280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Консультативная подгрупповая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88833" y="2772085"/>
            <a:ext cx="2760507" cy="3617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Консультативная индивидуальная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72867" y="5541558"/>
            <a:ext cx="2207858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Консультативная групповая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05534" y="5866035"/>
            <a:ext cx="1585517" cy="4072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Диагностическая подгрупповая 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Picture 3" descr="G:\Аттесттация Гусева  С.О\НА САЙТ\8. ФОТОГАЛЛЕРЕЯ\РОДИТЕЛЬСКОЕ СОБРАНИЕ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6"/>
            <a:ext cx="2205561" cy="169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259631" y="5526142"/>
            <a:ext cx="2205561" cy="395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Методическая подгрупповая</a:t>
            </a:r>
            <a:endParaRPr lang="ru-RU" sz="10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/>
        </p:nvGraphicFramePr>
        <p:xfrm>
          <a:off x="1043608" y="1397000"/>
          <a:ext cx="69847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15616" y="620688"/>
            <a:ext cx="7416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Constantia" panose="02030602050306030303" pitchFamily="18" charset="0"/>
                <a:cs typeface="Arial" pitchFamily="34" charset="0"/>
              </a:rPr>
              <a:t>Количество общений к специалистам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Constantia" panose="02030602050306030303" pitchFamily="18" charset="0"/>
                <a:cs typeface="Arial" pitchFamily="34" charset="0"/>
              </a:rPr>
              <a:t>консультационного пункта</a:t>
            </a:r>
            <a:endParaRPr lang="ru-RU" sz="800" dirty="0">
              <a:solidFill>
                <a:srgbClr val="0000CC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7" name="Рисунок 6" descr="C:\Users\Asus\Desktop\Заказы 2013г\Макеты 2013г\55 Северяночка\ДС Северяночка\Северяночка_2 - копия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0" r="4692" b="39618"/>
          <a:stretch>
            <a:fillRect/>
          </a:stretch>
        </p:blipFill>
        <p:spPr bwMode="auto">
          <a:xfrm>
            <a:off x="182141" y="139669"/>
            <a:ext cx="1159718" cy="10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0050" y="250763"/>
            <a:ext cx="741100" cy="8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75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635</Words>
  <Application>Microsoft Office PowerPoint</Application>
  <PresentationFormat>Экран (4:3)</PresentationFormat>
  <Paragraphs>97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103</cp:revision>
  <dcterms:created xsi:type="dcterms:W3CDTF">2020-08-06T06:16:47Z</dcterms:created>
  <dcterms:modified xsi:type="dcterms:W3CDTF">2020-08-13T09:07:19Z</dcterms:modified>
</cp:coreProperties>
</file>