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06" r:id="rId3"/>
    <p:sldId id="307" r:id="rId4"/>
    <p:sldId id="309" r:id="rId5"/>
    <p:sldId id="259" r:id="rId6"/>
    <p:sldId id="278" r:id="rId7"/>
    <p:sldId id="289" r:id="rId8"/>
    <p:sldId id="310" r:id="rId9"/>
    <p:sldId id="311" r:id="rId10"/>
    <p:sldId id="270" r:id="rId11"/>
    <p:sldId id="312" r:id="rId12"/>
    <p:sldId id="336" r:id="rId13"/>
    <p:sldId id="328" r:id="rId14"/>
    <p:sldId id="269" r:id="rId15"/>
    <p:sldId id="313" r:id="rId16"/>
    <p:sldId id="314" r:id="rId17"/>
    <p:sldId id="315" r:id="rId18"/>
    <p:sldId id="318" r:id="rId19"/>
    <p:sldId id="34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94" d="100"/>
          <a:sy n="94" d="100"/>
        </p:scale>
        <p:origin x="-72" y="-384"/>
      </p:cViewPr>
      <p:guideLst>
        <p:guide orient="horz" pos="22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C728-A976-4272-9976-3DD86414C002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3D9C-15DE-4524-8026-71F8DA81E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C728-A976-4272-9976-3DD86414C002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3D9C-15DE-4524-8026-71F8DA81E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C728-A976-4272-9976-3DD86414C002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3D9C-15DE-4524-8026-71F8DA81E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C728-A976-4272-9976-3DD86414C002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3D9C-15DE-4524-8026-71F8DA81E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C728-A976-4272-9976-3DD86414C002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3D9C-15DE-4524-8026-71F8DA81E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C728-A976-4272-9976-3DD86414C002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3D9C-15DE-4524-8026-71F8DA81E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C728-A976-4272-9976-3DD86414C002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3D9C-15DE-4524-8026-71F8DA81E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C728-A976-4272-9976-3DD86414C002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3D9C-15DE-4524-8026-71F8DA81E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C728-A976-4272-9976-3DD86414C002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3D9C-15DE-4524-8026-71F8DA81E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C728-A976-4272-9976-3DD86414C002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3D9C-15DE-4524-8026-71F8DA81E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C728-A976-4272-9976-3DD86414C002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3D9C-15DE-4524-8026-71F8DA81E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4C728-A976-4272-9976-3DD86414C002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53D9C-15DE-4524-8026-71F8DA81EF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7577" y="105057"/>
            <a:ext cx="11745534" cy="612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МБДОУ детский сад «Северяночка»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ru-RU" sz="4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из опыта работы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«Через сказку-в школу»</a:t>
            </a:r>
          </a:p>
          <a:p>
            <a:pPr algn="ctr"/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ru-RU" sz="4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Подготовила: 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педагог-психолог Кастрюлева О.А. 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00" y="193182"/>
            <a:ext cx="5602308" cy="8401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Активизация и развитие познавательных процессов</a:t>
            </a:r>
            <a:endParaRPr lang="ru-RU" sz="2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Делаю акцент на развитии познавательных процессов: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памяти,внимания,воображения;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развитии мыслительных умений,логического мышления.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-Почему герой совершает поступок?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-Какой способ он выбирает активный или пассивный?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-Что приносят поступки героя окружающим? </a:t>
            </a:r>
          </a:p>
          <a:p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3" descr="C:\Users\user\Desktop\IMG_20211122_171644.jpgIMG_20211122_17164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7125" y="0"/>
            <a:ext cx="598424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68185" y="102870"/>
            <a:ext cx="493458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Эмоционально-эстетический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Какие чувства вызвала эта сказка?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Дети высказываю свои мысли,придумывают конец сказки,предусматривающий смысловую законченность</a:t>
            </a:r>
          </a:p>
        </p:txBody>
      </p:sp>
      <p:pic>
        <p:nvPicPr>
          <p:cNvPr id="3" name="Рисунок 2" descr="C:\Users\user\Desktop\фото\Новая папка\IMG_20211210_171430.jpgIMG_20211210_1714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635"/>
            <a:ext cx="662178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475" y="141605"/>
            <a:ext cx="597344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altLang="en-US" sz="2000" dirty="0" smtClean="0">
              <a:solidFill>
                <a:srgbClr val="FF0000"/>
              </a:solidFill>
              <a:latin typeface="Arial Black" panose="020B0A04020102020204" pitchFamily="34" charset="0"/>
              <a:sym typeface="+mn-ea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sym typeface="+mn-ea"/>
              </a:rPr>
              <a:t>Основные темы</a:t>
            </a:r>
            <a:endParaRPr lang="ru-RU" sz="2800" b="1" dirty="0" smtClean="0">
              <a:latin typeface="Arial Black" panose="020B0A04020102020204" pitchFamily="34" charset="0"/>
              <a:sym typeface="+mn-ea"/>
            </a:endParaRPr>
          </a:p>
          <a:p>
            <a:endParaRPr lang="ru-RU" sz="2800" b="1" dirty="0" smtClean="0">
              <a:latin typeface="Arial Black" panose="020B0A040201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 Black" panose="020B0A04020102020204" pitchFamily="34" charset="0"/>
                <a:sym typeface="+mn-ea"/>
              </a:rPr>
              <a:t>Адаптация к школе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 Black" panose="020B0A04020102020204" pitchFamily="34" charset="0"/>
                <a:sym typeface="+mn-ea"/>
              </a:rPr>
              <a:t>Отношение к вещам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 Black" panose="020B0A04020102020204" pitchFamily="34" charset="0"/>
                <a:sym typeface="+mn-ea"/>
              </a:rPr>
              <a:t>Отношение к урокам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 Black" panose="020B0A04020102020204" pitchFamily="34" charset="0"/>
                <a:sym typeface="+mn-ea"/>
              </a:rPr>
              <a:t>Отношение к здоровью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 Black" panose="020B0A04020102020204" pitchFamily="34" charset="0"/>
                <a:sym typeface="+mn-ea"/>
              </a:rPr>
              <a:t>Школьные конфликты</a:t>
            </a:r>
            <a:endParaRPr lang="ru-RU" sz="2800" b="1" dirty="0" smtClean="0">
              <a:solidFill>
                <a:srgbClr val="002060"/>
              </a:solidFill>
              <a:latin typeface="Arial Black" panose="020B0A04020102020204" pitchFamily="34" charset="0"/>
              <a:sym typeface="+mn-ea"/>
            </a:endParaRPr>
          </a:p>
        </p:txBody>
      </p:sp>
      <p:pic>
        <p:nvPicPr>
          <p:cNvPr id="4" name="Рисунок 3" descr="C:\Users\user\Desktop\IMG_20211122_171953.jpgIMG_20211122_1719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65165" y="635"/>
            <a:ext cx="642747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475" y="141605"/>
            <a:ext cx="8592185" cy="6308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  <a:sym typeface="+mn-ea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sym typeface="+mn-ea"/>
              </a:rPr>
              <a:t>Сказки для школьной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sym typeface="+mn-ea"/>
              </a:rPr>
              <a:t>адаптации</a:t>
            </a:r>
            <a:endParaRPr lang="ru-RU" altLang="en-US" sz="2000" dirty="0" smtClean="0">
              <a:solidFill>
                <a:srgbClr val="FF0000"/>
              </a:solidFill>
              <a:latin typeface="Arial Black" panose="020B0A04020102020204" pitchFamily="34" charset="0"/>
              <a:sym typeface="+mn-ea"/>
            </a:endParaRPr>
          </a:p>
          <a:p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«Создание лесной школы»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(герои-лесные звери)</a:t>
            </a: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«Букет для учителя»</a:t>
            </a: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 (тема Дня знаний)</a:t>
            </a: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«Смешные страхи»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(страх публичных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выступлений)</a:t>
            </a: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«Игры в школе» </a:t>
            </a: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(обсуждение что можно,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что нельзя)</a:t>
            </a: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«Школьные правила» (звонок,перемена)</a:t>
            </a:r>
            <a:endParaRPr lang="ru-RU" sz="2800" b="1" dirty="0" smtClean="0">
              <a:solidFill>
                <a:srgbClr val="002060"/>
              </a:solidFill>
              <a:latin typeface="Arial Black" panose="020B0A04020102020204" pitchFamily="34" charset="0"/>
              <a:sym typeface="+mn-ea"/>
            </a:endParaRPr>
          </a:p>
        </p:txBody>
      </p:sp>
      <p:pic>
        <p:nvPicPr>
          <p:cNvPr id="4" name="Рисунок 3" descr="C:\Users\user\Desktop\IMG_20211122_171953.jpgIMG_20211122_1719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660400"/>
            <a:ext cx="6096635" cy="53238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3615" y="1558925"/>
            <a:ext cx="597852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Цель: учимся правильно и бережно обращаться с школьными принадлежностями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«Собирание портфеля»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«Белочкин сон»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«Госпожа аккуратность»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«Жадность»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«Волшебне яблоко»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(воровство)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«Подарки в день рождения» </a:t>
            </a:r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 descr="C:\Users\user\Desktop\IMG-20211211-WA0003.jpgIMG-20211211-WA000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" y="1311275"/>
            <a:ext cx="4728210" cy="5517515"/>
          </a:xfrm>
          <a:prstGeom prst="rect">
            <a:avLst/>
          </a:prstGeom>
        </p:spPr>
      </p:pic>
      <p:sp>
        <p:nvSpPr>
          <p:cNvPr id="100" name="Текстовое поле 99"/>
          <p:cNvSpPr txBox="1"/>
          <p:nvPr/>
        </p:nvSpPr>
        <p:spPr>
          <a:xfrm>
            <a:off x="986790" y="234950"/>
            <a:ext cx="1062101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>
                <a:latin typeface="Times New Roman" panose="02020603050405020304" charset="0"/>
                <a:cs typeface="Calibri" panose="020F0502020204030204" charset="0"/>
              </a:rPr>
              <a:t>Сказки об отношении учеников к атрибутам школьной образовательной среды</a:t>
            </a:r>
            <a:r>
              <a:rPr lang="en-US" sz="3200" b="0">
                <a:latin typeface="Times New Roman" panose="02020603050405020304" charset="0"/>
                <a:cs typeface="Calibri" panose="020F0502020204030204" charset="0"/>
              </a:rPr>
              <a:t> </a:t>
            </a:r>
            <a:endParaRPr lang="ru-RU" altLang="en-US"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3615" y="1558925"/>
            <a:ext cx="597852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Цель: адекватное отношение к результатам деятельности помогает детям понять логику процесса обучения и зависимость их работы и оценки.</a:t>
            </a:r>
          </a:p>
          <a:p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«Домашнее задание»</a:t>
            </a:r>
          </a:p>
          <a:p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«Школьные оценки»</a:t>
            </a:r>
          </a:p>
          <a:p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«Ленивец»</a:t>
            </a:r>
          </a:p>
          <a:p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«Подсказка»</a:t>
            </a: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986790" y="234950"/>
            <a:ext cx="106210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>
                <a:latin typeface="Times New Roman" panose="02020603050405020304" charset="0"/>
                <a:cs typeface="Calibri" panose="020F0502020204030204" charset="0"/>
              </a:rPr>
              <a:t>Сказки об отношении учеников к урокам</a:t>
            </a:r>
            <a:endParaRPr lang="ru-RU" altLang="en-US" sz="3200"/>
          </a:p>
        </p:txBody>
      </p:sp>
      <p:pic>
        <p:nvPicPr>
          <p:cNvPr id="5" name="Рисунок 4" descr="C:\Users\user\Desktop\IMG-20211211-WA0003.jpgIMG-20211211-WA000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89" y="1229360"/>
            <a:ext cx="5888991" cy="49072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82080" y="1513841"/>
            <a:ext cx="5560060" cy="456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Усталость, раздраженность, связанные с дополнительной нагрузкой на руку,нехваткой времени для прогулок,чрезмерное увлечение игрой в компьютер рассматривается в  сказках:</a:t>
            </a:r>
          </a:p>
          <a:p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«Обманный отдых»</a:t>
            </a:r>
          </a:p>
          <a:p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«Прививка»</a:t>
            </a:r>
          </a:p>
          <a:p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«Больной друг»</a:t>
            </a: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986790" y="234950"/>
            <a:ext cx="106210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>
                <a:latin typeface="Times New Roman" panose="02020603050405020304" charset="0"/>
                <a:cs typeface="Calibri" panose="020F0502020204030204" charset="0"/>
              </a:rPr>
              <a:t>Сказки о здоровье, в том числе психическом</a:t>
            </a:r>
          </a:p>
        </p:txBody>
      </p:sp>
      <p:pic>
        <p:nvPicPr>
          <p:cNvPr id="5" name="Рисунок 4" descr="C:\Users\user\Desktop\IMG-20211211-WA0003.jpgIMG-20211211-WA000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89" y="1127761"/>
            <a:ext cx="6193791" cy="53432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1190" y="970280"/>
            <a:ext cx="6330950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Эти сказки направлены на коррекцию поведения, способствуют разрядке,выработке стратегии поведения в школе:</a:t>
            </a:r>
          </a:p>
          <a:p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«Ябеда»</a:t>
            </a:r>
          </a:p>
          <a:p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«Шапка-невидимка» (демонстративное поведение)</a:t>
            </a:r>
          </a:p>
          <a:p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«Задача для лисенка» (ложь)</a:t>
            </a:r>
          </a:p>
          <a:p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«Спорщик»</a:t>
            </a:r>
          </a:p>
          <a:p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«Хвосты» (межгрупповые конфликты)</a:t>
            </a:r>
          </a:p>
          <a:p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«Драки»</a:t>
            </a:r>
          </a:p>
          <a:p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«Грубые слова»</a:t>
            </a:r>
          </a:p>
          <a:p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«Дружная страница»</a:t>
            </a:r>
          </a:p>
          <a:p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Заключительная сказка «Гордость школы»</a:t>
            </a: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3035300" y="234950"/>
            <a:ext cx="85725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>
                <a:latin typeface="Times New Roman" panose="02020603050405020304" charset="0"/>
                <a:cs typeface="Calibri" panose="020F0502020204030204" charset="0"/>
              </a:rPr>
              <a:t>Сказки о </a:t>
            </a:r>
            <a:r>
              <a:rPr lang="ru-RU" altLang="en-US" sz="3200" b="1">
                <a:latin typeface="Times New Roman" panose="02020603050405020304" charset="0"/>
                <a:cs typeface="Calibri" panose="020F0502020204030204" charset="0"/>
              </a:rPr>
              <a:t>школьных конфликтах</a:t>
            </a:r>
          </a:p>
        </p:txBody>
      </p:sp>
      <p:pic>
        <p:nvPicPr>
          <p:cNvPr id="5" name="Изображение 4" descr="C:\Users\user\Desktop\Новая папка\Screenshot_20211205-002433.pngScreenshot_20211205-0024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5" y="819150"/>
            <a:ext cx="5542280" cy="60394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0" name="Текстовое поле 99"/>
          <p:cNvSpPr txBox="1"/>
          <p:nvPr/>
        </p:nvSpPr>
        <p:spPr>
          <a:xfrm>
            <a:off x="1155701" y="679450"/>
            <a:ext cx="5549900" cy="52629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Вывод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: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charset="0"/>
              <a:cs typeface="Calibri" panose="020F0502020204030204" charset="0"/>
            </a:endParaRPr>
          </a:p>
          <a:p>
            <a:pPr indent="0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использование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элементов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сказкотерапии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позволяет мне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созда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ть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комфортный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психологический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климат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для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успешной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адаптации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дошкольников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 к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обучению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charset="0"/>
              <a:cs typeface="Calibri" panose="020F0502020204030204" charset="0"/>
            </a:endParaRPr>
          </a:p>
        </p:txBody>
      </p:sp>
      <p:pic>
        <p:nvPicPr>
          <p:cNvPr id="4" name="Рисунок 3" descr="C:\Users\user\Desktop\IMG-20211211-WA0003.jpgIMG-20211211-WA000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480" y="1056640"/>
            <a:ext cx="5230029" cy="49072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913" y="682580"/>
            <a:ext cx="109089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629535" y="1113155"/>
            <a:ext cx="71342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  <a:sym typeface="+mn-ea"/>
              </a:rPr>
              <a:t>СПАСИБО ЗА ВНИМАНИЕ!</a:t>
            </a:r>
            <a:endParaRPr lang="ru-RU" altLang="en-US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5018" y="623456"/>
            <a:ext cx="10390909" cy="618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Цель:</a:t>
            </a:r>
            <a:endParaRPr lang="en-US" sz="3600" b="1" u="sng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sz="3600" b="1" u="sng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гармонизация </a:t>
            </a:r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эмоционально-личностного развития каждого ребенка, формирование его волевых качеств и творческих способностей, создание услови для максимальной безболезненной адаптации к школьному обучению.</a:t>
            </a:r>
          </a:p>
          <a:p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031" y="296214"/>
            <a:ext cx="12088969" cy="612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Задачи:</a:t>
            </a:r>
          </a:p>
          <a:p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Обучать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преодолению страхов и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трудностей,связанных с переходом в школу 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Снижать уровень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агрессивности и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тревожности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Развивать коммуникативные способности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Развивать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способности к грамотному выражению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эмоций 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Создавать устойчивые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связи между ребенком, родителем и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педагогом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Выявлять творческие способности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ребенка,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содействовать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их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развитию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063" y="206062"/>
            <a:ext cx="1169187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 Black" panose="020B0A04020102020204" pitchFamily="34" charset="0"/>
              </a:rPr>
              <a:t>                           </a:t>
            </a:r>
            <a:endParaRPr lang="ru-RU" sz="3200" b="1" i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753110" y="370840"/>
            <a:ext cx="114395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ru-RU" altLang="en-US" sz="3600" b="1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Программа психолого-педагогических занятий/</a:t>
            </a:r>
          </a:p>
          <a:p>
            <a:pPr indent="0"/>
            <a:r>
              <a:rPr lang="ru-RU" altLang="en-US" sz="3600" b="1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</a:rPr>
              <a:t>под редакцией Н.Ю.Куражевой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556000" y="310642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ru-RU" altLang="en-US"/>
          </a:p>
        </p:txBody>
      </p:sp>
      <p:pic>
        <p:nvPicPr>
          <p:cNvPr id="5" name="Рисунок 3" descr="C:\Users\user\Desktop\фото\Новая папка\IMG_20211211_090642.jpgIMG_20211211_0906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59"/>
          <a:stretch>
            <a:fillRect/>
          </a:stretch>
        </p:blipFill>
        <p:spPr>
          <a:xfrm rot="16200000">
            <a:off x="6908800" y="2134870"/>
            <a:ext cx="5107305" cy="4182110"/>
          </a:xfrm>
          <a:prstGeom prst="rect">
            <a:avLst/>
          </a:prstGeom>
        </p:spPr>
      </p:pic>
      <p:pic>
        <p:nvPicPr>
          <p:cNvPr id="6" name="Рисунок 3" descr="C:\Users\user\Desktop\фото\Новая папка\IMG_20211210_171516.jpgIMG_20211210_1715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1595120"/>
            <a:ext cx="5534660" cy="5262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5"/>
            <a:ext cx="12191999" cy="6856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577" y="270457"/>
            <a:ext cx="1081470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«СКАЗКА НЕОТДЕЛИМА ОТ КРАСОТЫ, СПОСОБСТВУЕТ РАЗВИТИЮ</a:t>
            </a:r>
            <a:r>
              <a:rPr lang="en-US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ЭСТЕТИЧЕСКИХ ЧУВСТВ, БЕЗ КОТОРЫХ НЕМЫСЛИМО БЛАГОРОДСТВО ДУШИ, СЕРДЕЧНАЯ ЧУТКОСТЬ. БЛАГОДАРЯ СКАЗКЕ РЕБЁНОК ПОЗНАЁТ МИР НЕ ТОЛЬКО УМОМ, НО И СЕРДЦЕМ».</a:t>
            </a:r>
          </a:p>
          <a:p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                В.А. Сухомлинский</a:t>
            </a:r>
            <a:endParaRPr lang="ru-RU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063" y="206062"/>
            <a:ext cx="11691870" cy="501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 Black" panose="020B0A04020102020204" pitchFamily="34" charset="0"/>
              </a:rPr>
              <a:t>                           </a:t>
            </a:r>
            <a:r>
              <a:rPr lang="ru-RU" sz="3200" b="1" u="sng" dirty="0" smtClean="0">
                <a:latin typeface="Arial Black" panose="020B0A04020102020204" pitchFamily="34" charset="0"/>
              </a:rPr>
              <a:t>  Актуальность</a:t>
            </a:r>
          </a:p>
          <a:p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1.Обучение посредством сказки не несет в себе дидактики и нравоучений;</a:t>
            </a:r>
          </a:p>
          <a:p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2.Присутствует образность и метафоричность языка;</a:t>
            </a:r>
          </a:p>
          <a:p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3.Психологическая защищённость (хороший конец);</a:t>
            </a:r>
          </a:p>
          <a:p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4. Имеется наличие тайны и </a:t>
            </a:r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волшебства,привлекательной детям</a:t>
            </a:r>
            <a:endParaRPr lang="ru-RU" sz="3200" b="1" i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245" y="1022657"/>
            <a:ext cx="11745532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Сказкотерапия</a:t>
            </a:r>
            <a:r>
              <a:rPr lang="ru-RU" sz="3600" dirty="0">
                <a:solidFill>
                  <a:srgbClr val="FFFF00"/>
                </a:solidFill>
                <a:latin typeface="Arial Black" panose="020B0A04020102020204" pitchFamily="34" charset="0"/>
              </a:rPr>
              <a:t> –</a:t>
            </a:r>
            <a:r>
              <a:rPr lang="ru-RU" sz="3600" dirty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 </a:t>
            </a:r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метод</a:t>
            </a:r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 в работе с детьми, который, позволяет мягко и ненавязчиво воздействовать на </a:t>
            </a: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ребёнка </a:t>
            </a:r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при помощи сказки, решая при </a:t>
            </a:r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этом</a:t>
            </a:r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 самые разные задачи на всех этапах его обучения и развития.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2915" y="518795"/>
            <a:ext cx="11682095" cy="673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FF00"/>
                </a:solidFill>
                <a:latin typeface="Arial Black" panose="020B0A04020102020204" pitchFamily="34" charset="0"/>
                <a:sym typeface="+mn-ea"/>
              </a:rPr>
              <a:t>Психологические потребности ребенка</a:t>
            </a:r>
            <a:endParaRPr lang="ru-RU" sz="3600" b="1" u="sng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600" b="1" u="sng" dirty="0" smtClean="0">
                <a:solidFill>
                  <a:srgbClr val="FF0000"/>
                </a:solidFill>
                <a:sym typeface="+mn-ea"/>
              </a:rPr>
              <a:t>1.Потребность в автономии.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sym typeface="+mn-ea"/>
              </a:rPr>
              <a:t>На протяжении всей сказки сказочный герой действует самостоятельно,преодолевает трудности,делает выбор.</a:t>
            </a:r>
          </a:p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2.Потребность в компетенции (всемогуществе)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Герой способен преодолевать невероятные препятствия.В сказке некто самый слабый и маленький превращается в силача и самодостаточного героя.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3.</a:t>
            </a:r>
            <a:r>
              <a:rPr lang="ru-RU" sz="3600" b="1" u="sng" dirty="0" smtClean="0">
                <a:solidFill>
                  <a:srgbClr val="FF0000"/>
                </a:solidFill>
              </a:rPr>
              <a:t>Потребность в активности.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Герой всегда активен,всегда в действии,куда-то идет,убегает,встречает.</a:t>
            </a:r>
          </a:p>
          <a:p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75" y="0"/>
            <a:ext cx="123250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9965" y="309245"/>
            <a:ext cx="6189345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Коммуникативный</a:t>
            </a:r>
            <a:endParaRPr lang="ru-RU" sz="2400" b="1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400" b="1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Знакомство со сказкой. 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Цель: вызвать у детей интерес,эмоционально вовлечь,для использования личного опыта.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-рассказывая сказку, использую все подлинные эмоции и чувства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-выделяю основные моменты интонационно,громкостью голоса,жестикуляцией 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-использую мини-драматизацию с персонажами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-побуждаю детей быть активными участниками,искать выход из проблемной ситуации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4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C:\Users\user\Desktop\фото\Новая папка\IMG_20211210_173508.jpgIMG_20211210_17350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" y="140970"/>
            <a:ext cx="6032500" cy="67170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589</Words>
  <Application>Microsoft Office PowerPoint</Application>
  <PresentationFormat>Произвольный</PresentationFormat>
  <Paragraphs>137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Труфанова</dc:creator>
  <cp:lastModifiedBy>1</cp:lastModifiedBy>
  <cp:revision>103</cp:revision>
  <dcterms:created xsi:type="dcterms:W3CDTF">2019-01-07T09:30:00Z</dcterms:created>
  <dcterms:modified xsi:type="dcterms:W3CDTF">2022-05-05T16:32:02Z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