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24" r:id="rId4"/>
    <p:sldId id="281" r:id="rId5"/>
    <p:sldId id="266" r:id="rId6"/>
    <p:sldId id="291" r:id="rId7"/>
    <p:sldId id="326" r:id="rId8"/>
    <p:sldId id="262" r:id="rId9"/>
    <p:sldId id="322" r:id="rId10"/>
    <p:sldId id="328" r:id="rId11"/>
    <p:sldId id="327" r:id="rId12"/>
    <p:sldId id="28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31CED53-A4A6-462E-9BE1-BE3AFEFAAB81}">
          <p14:sldIdLst>
            <p14:sldId id="256"/>
            <p14:sldId id="324"/>
            <p14:sldId id="281"/>
            <p14:sldId id="266"/>
            <p14:sldId id="291"/>
            <p14:sldId id="326"/>
            <p14:sldId id="328"/>
            <p14:sldId id="327"/>
            <p14:sldId id="262"/>
            <p14:sldId id="322"/>
          </p14:sldIdLst>
        </p14:section>
        <p14:section name="Раздел без заголовка" id="{574AB15D-AB81-4861-B276-E095EB6F091D}">
          <p14:sldIdLst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52" autoAdjust="0"/>
  </p:normalViewPr>
  <p:slideViewPr>
    <p:cSldViewPr>
      <p:cViewPr>
        <p:scale>
          <a:sx n="91" d="100"/>
          <a:sy n="91" d="100"/>
        </p:scale>
        <p:origin x="-2214" y="-426"/>
      </p:cViewPr>
      <p:guideLst>
        <p:guide orient="horz" pos="2159"/>
        <p:guide pos="2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3717032"/>
            <a:ext cx="4968552" cy="2334121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00F1-3370-4E18-8C14-8EE14E31FA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BB57-F7BF-40F0-8359-D483DD3392A4}" type="slidenum">
              <a:rPr lang="ru-RU" smtClean="0"/>
            </a:fld>
            <a:endParaRPr lang="ru-RU"/>
          </a:p>
        </p:txBody>
      </p:sp>
      <p:pic>
        <p:nvPicPr>
          <p:cNvPr id="12290" name="Picture 2" descr="брызги краски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1895476"/>
          </a:xfrm>
          <a:prstGeom prst="rect">
            <a:avLst/>
          </a:prstGeom>
          <a:noFill/>
        </p:spPr>
      </p:pic>
      <p:pic>
        <p:nvPicPr>
          <p:cNvPr id="12292" name="Picture 4" descr="брызги краски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0"/>
            <a:ext cx="4762500" cy="1895476"/>
          </a:xfrm>
          <a:prstGeom prst="rect">
            <a:avLst/>
          </a:prstGeom>
          <a:noFill/>
        </p:spPr>
      </p:pic>
      <p:pic>
        <p:nvPicPr>
          <p:cNvPr id="12294" name="Picture 6" descr="брызги краск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29174"/>
            <a:ext cx="4762500" cy="2028826"/>
          </a:xfrm>
          <a:prstGeom prst="rect">
            <a:avLst/>
          </a:prstGeom>
          <a:noFill/>
        </p:spPr>
      </p:pic>
      <p:pic>
        <p:nvPicPr>
          <p:cNvPr id="12300" name="Picture 12" descr="http://kid-info.ru/wp-content/uploads/2012/10/kak-nauchit-rebenka-risovat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736"/>
            <a:ext cx="2962588" cy="2203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02" name="Picture 14" descr="http://shkolazhizni.ru/img/content/i111/111865_or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428736"/>
            <a:ext cx="3011048" cy="2141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Овал 16"/>
          <p:cNvSpPr/>
          <p:nvPr userDrawn="1"/>
        </p:nvSpPr>
        <p:spPr>
          <a:xfrm>
            <a:off x="285720" y="3714752"/>
            <a:ext cx="3249480" cy="2143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304" name="Picture 16" descr="http://skarvit.ru/wp-content/uploads/2013/06/originnal_18322caffafb8d77c388c2a96f389d3b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714752"/>
            <a:ext cx="3170066" cy="2107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6" descr="брызги краск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829174"/>
            <a:ext cx="4762500" cy="2028826"/>
          </a:xfrm>
          <a:prstGeom prst="rect">
            <a:avLst/>
          </a:prstGeom>
          <a:noFill/>
        </p:spPr>
      </p:pic>
      <p:sp>
        <p:nvSpPr>
          <p:cNvPr id="18" name="Овал 17"/>
          <p:cNvSpPr/>
          <p:nvPr userDrawn="1"/>
        </p:nvSpPr>
        <p:spPr>
          <a:xfrm>
            <a:off x="331912" y="1438260"/>
            <a:ext cx="3249480" cy="2143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 userDrawn="1"/>
        </p:nvSpPr>
        <p:spPr>
          <a:xfrm>
            <a:off x="5572132" y="1357298"/>
            <a:ext cx="3249480" cy="2143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8" name="Picture 10" descr="http://www.r46.ru/images/festival_logo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1643050"/>
            <a:ext cx="2489696" cy="254850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00F1-3370-4E18-8C14-8EE14E31FA4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BB57-F7BF-40F0-8359-D483DD3392A4}" type="slidenum">
              <a:rPr lang="ru-RU" smtClean="0"/>
            </a:fld>
            <a:endParaRPr lang="ru-RU"/>
          </a:p>
        </p:txBody>
      </p:sp>
      <p:pic>
        <p:nvPicPr>
          <p:cNvPr id="5122" name="Picture 2" descr="брызги краски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1895476"/>
          </a:xfrm>
          <a:prstGeom prst="rect">
            <a:avLst/>
          </a:prstGeom>
          <a:noFill/>
        </p:spPr>
      </p:pic>
      <p:pic>
        <p:nvPicPr>
          <p:cNvPr id="5124" name="Picture 4" descr="брызги краски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762500" cy="1895476"/>
          </a:xfrm>
          <a:prstGeom prst="rect">
            <a:avLst/>
          </a:prstGeom>
          <a:noFill/>
        </p:spPr>
      </p:pic>
      <p:pic>
        <p:nvPicPr>
          <p:cNvPr id="5126" name="Picture 6" descr="брызги краск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29174"/>
            <a:ext cx="4762500" cy="2028826"/>
          </a:xfrm>
          <a:prstGeom prst="rect">
            <a:avLst/>
          </a:prstGeom>
          <a:noFill/>
        </p:spPr>
      </p:pic>
      <p:pic>
        <p:nvPicPr>
          <p:cNvPr id="5128" name="Picture 8" descr="брызги краск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4829174"/>
            <a:ext cx="4762500" cy="2028826"/>
          </a:xfrm>
          <a:prstGeom prst="rect">
            <a:avLst/>
          </a:prstGeom>
          <a:noFill/>
        </p:spPr>
      </p:pic>
      <p:pic>
        <p:nvPicPr>
          <p:cNvPr id="5130" name="Picture 10" descr="политра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293096"/>
            <a:ext cx="2016224" cy="203659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400F1-3370-4E18-8C14-8EE14E31FA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BB57-F7BF-40F0-8359-D483DD3392A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73650" y="4875530"/>
            <a:ext cx="3818890" cy="1362075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ru-RU" sz="1400" b="1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>
              <a:buNone/>
              <a:defRPr/>
            </a:pPr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Автор: Кастрюлева О.А.</a:t>
            </a:r>
            <a:endParaRPr lang="ru-RU" sz="1400" b="1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>
              <a:buNone/>
              <a:defRPr/>
            </a:pPr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Педагог-психолог</a:t>
            </a:r>
            <a:endParaRPr lang="ru-RU" sz="1400" b="1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>
              <a:buNone/>
              <a:defRPr/>
            </a:pPr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МБДОУ детский сад «Северяночка»</a:t>
            </a:r>
            <a:endParaRPr lang="ru-RU" sz="1400" b="1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68850" y="3602990"/>
            <a:ext cx="397954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Мастер-класс:</a:t>
            </a:r>
            <a:endParaRPr lang="ru-RU" sz="2000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«Релаксирующее </a:t>
            </a:r>
            <a:r>
              <a:rPr lang="ru-RU" sz="2000" b="1" dirty="0">
                <a:solidFill>
                  <a:schemeClr val="tx2"/>
                </a:solidFill>
                <a:latin typeface="Arial Black" panose="020B0A04020102020204" pitchFamily="34" charset="0"/>
              </a:rPr>
              <a:t>рисование - </a:t>
            </a:r>
            <a:r>
              <a:rPr lang="ru-RU" sz="2000" b="1" dirty="0" err="1" smtClean="0">
                <a:solidFill>
                  <a:schemeClr val="tx2"/>
                </a:solidFill>
                <a:latin typeface="Arial Black" panose="020B0A04020102020204" pitchFamily="34" charset="0"/>
              </a:rPr>
              <a:t>зентангл</a:t>
            </a:r>
            <a:r>
              <a:rPr lang="ru-RU" sz="20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Arial Black" panose="020B0A04020102020204" pitchFamily="34" charset="0"/>
              </a:rPr>
              <a:t>и </a:t>
            </a:r>
            <a:r>
              <a:rPr lang="ru-RU" sz="2000" b="1" dirty="0" err="1">
                <a:solidFill>
                  <a:schemeClr val="tx2"/>
                </a:solidFill>
                <a:latin typeface="Arial Black" panose="020B0A04020102020204" pitchFamily="34" charset="0"/>
              </a:rPr>
              <a:t>дудлинг»</a:t>
            </a:r>
            <a:r>
              <a:rPr lang="ru-RU" sz="2000" b="1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endParaRPr lang="ru-RU" sz="20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/>
          <p:nvPr/>
        </p:nvSpPr>
        <p:spPr>
          <a:xfrm>
            <a:off x="483468" y="548680"/>
            <a:ext cx="822960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Зендудлинг «Новогодняя елка»</a:t>
            </a:r>
            <a:endParaRPr lang="ru-RU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Содержимое 3"/>
          <p:cNvSpPr txBox="1"/>
          <p:nvPr/>
        </p:nvSpPr>
        <p:spPr>
          <a:xfrm>
            <a:off x="483870" y="1249680"/>
            <a:ext cx="8355965" cy="163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Помните, что самое главное правило в техниках дудлинг и зентангл  – полный полёт фантазии и свобода творчества! </a:t>
            </a:r>
            <a:endParaRPr lang="ru-RU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Главная задача — получить удовольствие.</a:t>
            </a:r>
            <a:endParaRPr lang="ru-RU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C:\Users\Лариса\Desktop\IMG_20190326_121458.jp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2267744" y="3284984"/>
            <a:ext cx="4148455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196752"/>
            <a:ext cx="69847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b="1" dirty="0" err="1"/>
              <a:t>Изотерапия</a:t>
            </a:r>
            <a:r>
              <a:rPr lang="ru-RU" sz="2400" b="1" dirty="0"/>
              <a:t>  -</a:t>
            </a:r>
            <a:endParaRPr lang="ru-RU" sz="2400" b="1" dirty="0"/>
          </a:p>
          <a:p>
            <a:pPr algn="ctr"/>
            <a:r>
              <a:rPr lang="ru-RU" sz="2400" dirty="0" smtClean="0"/>
              <a:t> это замечательная возможность </a:t>
            </a:r>
            <a:r>
              <a:rPr lang="ru-RU" sz="2400" dirty="0"/>
              <a:t>для детей думать</a:t>
            </a:r>
            <a:r>
              <a:rPr lang="ru-RU" sz="2400" dirty="0" smtClean="0"/>
              <a:t>, познавать, </a:t>
            </a:r>
            <a:r>
              <a:rPr lang="ru-RU" sz="2400" dirty="0"/>
              <a:t>пробовать, искать, экспериментировать, </a:t>
            </a:r>
            <a:r>
              <a:rPr lang="ru-RU" sz="2400" dirty="0" smtClean="0"/>
              <a:t>творить, общаться, раскрываться и расслабляться, а, значит, развиваться.</a:t>
            </a:r>
            <a:endParaRPr lang="ru-RU" sz="24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algn="ctr"/>
            <a:r>
              <a:rPr lang="ru-RU" sz="2400" b="1" dirty="0" smtClean="0"/>
              <a:t>Благодарю </a:t>
            </a:r>
            <a:r>
              <a:rPr lang="ru-RU" sz="2400" b="1" dirty="0"/>
              <a:t>всех за внимание !</a:t>
            </a:r>
            <a:endParaRPr lang="ru-RU" sz="2400" b="1" dirty="0"/>
          </a:p>
          <a:p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Текстовое поле 99"/>
          <p:cNvSpPr txBox="1"/>
          <p:nvPr/>
        </p:nvSpPr>
        <p:spPr>
          <a:xfrm>
            <a:off x="646430" y="706120"/>
            <a:ext cx="7601585" cy="5169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ru-RU" sz="2400" b="1" dirty="0">
                <a:latin typeface="+mj-lt"/>
                <a:cs typeface="+mj-lt"/>
                <a:sym typeface="+mn-ea"/>
              </a:rPr>
              <a:t>Актуальность</a:t>
            </a:r>
            <a:endParaRPr lang="ru-RU" b="1" dirty="0">
              <a:latin typeface="Monotype Corsiva" panose="03010101010201010101" charset="0"/>
              <a:cs typeface="Monotype Corsiva" panose="03010101010201010101" charset="0"/>
              <a:sym typeface="+mn-ea"/>
            </a:endParaRPr>
          </a:p>
          <a:p>
            <a:pPr indent="0" algn="ctr"/>
            <a:endParaRPr lang="ru-RU" b="1" dirty="0">
              <a:cs typeface="Arial" panose="020B0604020202020204" pitchFamily="34" charset="0"/>
              <a:sym typeface="+mn-ea"/>
            </a:endParaRPr>
          </a:p>
          <a:p>
            <a:pPr indent="0" algn="just"/>
            <a:r>
              <a:rPr lang="ru-RU" b="1" dirty="0">
                <a:latin typeface="+mj-lt"/>
                <a:cs typeface="+mj-lt"/>
                <a:sym typeface="+mn-ea"/>
              </a:rPr>
              <a:t>ФГОС  ДО определил  современные задачи </a:t>
            </a:r>
            <a:r>
              <a:rPr lang="ru-RU" dirty="0">
                <a:latin typeface="+mj-lt"/>
                <a:cs typeface="+mj-lt"/>
                <a:sym typeface="+mn-ea"/>
              </a:rPr>
              <a:t>–- воспитание </a:t>
            </a:r>
            <a:endParaRPr lang="ru-RU" altLang="en-US">
              <a:latin typeface="+mj-lt"/>
              <a:cs typeface="+mj-lt"/>
            </a:endParaRPr>
          </a:p>
          <a:p>
            <a:pPr indent="0" algn="just"/>
            <a:r>
              <a:rPr lang="ru-RU" dirty="0">
                <a:latin typeface="+mj-lt"/>
                <a:cs typeface="+mj-lt"/>
                <a:sym typeface="+mn-ea"/>
              </a:rPr>
              <a:t>здоровых , социально активных, креативных и творческих детей. </a:t>
            </a:r>
            <a:endParaRPr lang="ru-RU" dirty="0">
              <a:latin typeface="+mj-lt"/>
              <a:cs typeface="+mj-lt"/>
            </a:endParaRPr>
          </a:p>
          <a:p>
            <a:pPr marL="355600" indent="-355600" algn="l"/>
            <a:r>
              <a:rPr lang="ru-RU" dirty="0" smtClean="0">
                <a:latin typeface="+mj-lt"/>
                <a:cs typeface="+mj-lt"/>
                <a:sym typeface="+mn-ea"/>
              </a:rPr>
              <a:t>       В </a:t>
            </a:r>
            <a:r>
              <a:rPr lang="ru-RU" dirty="0">
                <a:latin typeface="+mj-lt"/>
                <a:cs typeface="+mj-lt"/>
                <a:sym typeface="+mn-ea"/>
              </a:rPr>
              <a:t>образовательных практиках</a:t>
            </a:r>
            <a:r>
              <a:rPr lang="ru-RU" dirty="0" smtClean="0">
                <a:latin typeface="+mj-lt"/>
                <a:cs typeface="+mj-lt"/>
                <a:sym typeface="+mn-ea"/>
              </a:rPr>
              <a:t> </a:t>
            </a:r>
            <a:r>
              <a:rPr lang="ru-RU" dirty="0">
                <a:latin typeface="+mj-lt"/>
                <a:cs typeface="+mj-lt"/>
                <a:sym typeface="+mn-ea"/>
              </a:rPr>
              <a:t>в настоящее время все более активно применяется </a:t>
            </a:r>
            <a:r>
              <a:rPr lang="ru-RU" dirty="0" smtClean="0">
                <a:latin typeface="+mj-lt"/>
                <a:cs typeface="+mj-lt"/>
                <a:sym typeface="+mn-ea"/>
              </a:rPr>
              <a:t>такая инновационная </a:t>
            </a:r>
            <a:r>
              <a:rPr lang="ru-RU" dirty="0" err="1" smtClean="0">
                <a:latin typeface="+mj-lt"/>
                <a:cs typeface="+mj-lt"/>
                <a:sym typeface="+mn-ea"/>
              </a:rPr>
              <a:t>здоровьесберегающая</a:t>
            </a:r>
            <a:r>
              <a:rPr lang="ru-RU" dirty="0" smtClean="0">
                <a:latin typeface="+mj-lt"/>
                <a:cs typeface="+mj-lt"/>
                <a:sym typeface="+mn-ea"/>
              </a:rPr>
              <a:t> технология, </a:t>
            </a:r>
            <a:r>
              <a:rPr lang="ru-RU" dirty="0">
                <a:latin typeface="+mj-lt"/>
                <a:cs typeface="+mj-lt"/>
                <a:sym typeface="+mn-ea"/>
              </a:rPr>
              <a:t>как </a:t>
            </a:r>
            <a:r>
              <a:rPr lang="ru-RU" dirty="0" smtClean="0">
                <a:latin typeface="+mj-lt"/>
                <a:cs typeface="+mj-lt"/>
                <a:sym typeface="+mn-ea"/>
              </a:rPr>
              <a:t>терапия </a:t>
            </a:r>
            <a:r>
              <a:rPr lang="ru-RU" dirty="0">
                <a:latin typeface="+mj-lt"/>
                <a:cs typeface="+mj-lt"/>
                <a:sym typeface="+mn-ea"/>
              </a:rPr>
              <a:t>искусством</a:t>
            </a:r>
            <a:r>
              <a:rPr lang="ru-RU" b="1" dirty="0">
                <a:latin typeface="+mj-lt"/>
                <a:cs typeface="+mj-lt"/>
                <a:sym typeface="+mn-ea"/>
              </a:rPr>
              <a:t>, или арт-терапия.</a:t>
            </a:r>
            <a:endParaRPr lang="ru-RU" altLang="en-US">
              <a:latin typeface="+mj-lt"/>
              <a:cs typeface="+mj-lt"/>
            </a:endParaRPr>
          </a:p>
          <a:p>
            <a:pPr indent="0" algn="l"/>
            <a:r>
              <a:rPr lang="en-US" b="0">
                <a:latin typeface="+mj-lt"/>
                <a:cs typeface="+mj-lt"/>
              </a:rPr>
              <a:t>Поиск новых форм и методов арт - терапии привел меня к изучению  необыч</a:t>
            </a:r>
            <a:r>
              <a:rPr lang="ru-RU" altLang="en-US" b="0">
                <a:latin typeface="+mj-lt"/>
                <a:cs typeface="+mj-lt"/>
              </a:rPr>
              <a:t>ных</a:t>
            </a:r>
            <a:r>
              <a:rPr lang="en-US" b="0">
                <a:latin typeface="+mj-lt"/>
                <a:cs typeface="+mj-lt"/>
              </a:rPr>
              <a:t> техник </a:t>
            </a:r>
            <a:r>
              <a:rPr lang="en-US" b="1">
                <a:latin typeface="+mj-lt"/>
                <a:cs typeface="+mj-lt"/>
              </a:rPr>
              <a:t>«Дудлинг» </a:t>
            </a:r>
            <a:r>
              <a:rPr lang="ru-RU" altLang="en-US" b="1">
                <a:latin typeface="+mj-lt"/>
                <a:cs typeface="+mj-lt"/>
              </a:rPr>
              <a:t>и «Зенталг»</a:t>
            </a:r>
            <a:r>
              <a:rPr lang="ru-RU" altLang="en-US">
                <a:latin typeface="+mj-lt"/>
                <a:cs typeface="+mj-lt"/>
              </a:rPr>
              <a:t>,относящихся к изо-терапии.Почему?</a:t>
            </a:r>
            <a:endParaRPr lang="ru-RU" altLang="en-US">
              <a:latin typeface="+mj-lt"/>
              <a:cs typeface="+mj-lt"/>
            </a:endParaRPr>
          </a:p>
          <a:p>
            <a:pPr indent="0" algn="l"/>
            <a:r>
              <a:rPr lang="ru-RU" dirty="0" smtClean="0">
                <a:sym typeface="+mn-ea"/>
              </a:rPr>
              <a:t>Интерес </a:t>
            </a:r>
            <a:r>
              <a:rPr lang="ru-RU" dirty="0">
                <a:sym typeface="+mn-ea"/>
              </a:rPr>
              <a:t>к ним связан с тем, что они являются хорошим способом расслабиться, получить удовольствие, проявить свои способности, даже в том случае, если вы совершенно не умеете рисовать в классическом понимании этого слова. Эти техники прекрасно подходят и для взрослых, и для самых маленьких детей, которые только учатся держать рисовальные принадлежности.</a:t>
            </a:r>
            <a:endParaRPr lang="ru-RU" altLang="en-US">
              <a:latin typeface="+mj-lt"/>
              <a:cs typeface="+mj-lt"/>
            </a:endParaRPr>
          </a:p>
          <a:p>
            <a:pPr indent="0" algn="l"/>
            <a:endParaRPr lang="ru-RU" altLang="en-US">
              <a:latin typeface="+mj-lt"/>
              <a:cs typeface="+mj-lt"/>
            </a:endParaRPr>
          </a:p>
          <a:p>
            <a:pPr indent="0" algn="just"/>
            <a:endParaRPr lang="ru-RU" altLang="en-US">
              <a:latin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4855" y="1023620"/>
            <a:ext cx="742759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ru-RU" altLang="zh-CN" b="1" dirty="0">
                <a:solidFill>
                  <a:srgbClr val="000066"/>
                </a:solidFill>
                <a:sym typeface="+mn-ea"/>
              </a:rPr>
              <a:t>Цель мастер-класса: </a:t>
            </a:r>
            <a:endParaRPr lang="ru-RU" altLang="zh-CN" b="1" kern="1200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  <a:p>
            <a:pPr algn="l" eaLnBrk="1" hangingPunct="1"/>
            <a:r>
              <a:rPr lang="ru-RU" altLang="zh-CN" dirty="0">
                <a:solidFill>
                  <a:srgbClr val="C00000"/>
                </a:solidFill>
                <a:sym typeface="+mn-ea"/>
              </a:rPr>
              <a:t>повышение профессионального мастерства педагогов, в процессе активного педагогического общения по освоению стиля графического «зендудлинга».</a:t>
            </a:r>
            <a:br>
              <a:rPr lang="ru-RU" altLang="zh-CN" dirty="0">
                <a:solidFill>
                  <a:srgbClr val="000066"/>
                </a:solidFill>
                <a:sym typeface="+mn-ea"/>
              </a:rPr>
            </a:br>
            <a:r>
              <a:rPr lang="ru-RU" altLang="zh-CN" b="1" dirty="0">
                <a:solidFill>
                  <a:srgbClr val="000066"/>
                </a:solidFill>
                <a:sym typeface="+mn-ea"/>
              </a:rPr>
              <a:t>Задачи: </a:t>
            </a:r>
            <a:br>
              <a:rPr lang="ru-RU" altLang="zh-CN" dirty="0">
                <a:solidFill>
                  <a:srgbClr val="000066"/>
                </a:solidFill>
                <a:sym typeface="+mn-ea"/>
              </a:rPr>
            </a:br>
            <a:r>
              <a:rPr lang="ru-RU" altLang="zh-CN" dirty="0">
                <a:solidFill>
                  <a:srgbClr val="C00000"/>
                </a:solidFill>
                <a:sym typeface="+mn-ea"/>
              </a:rPr>
              <a:t>познакомить педагогов со стилями «дудлинг», «зентангл»;</a:t>
            </a:r>
            <a:br>
              <a:rPr lang="ru-RU" altLang="zh-CN" dirty="0">
                <a:solidFill>
                  <a:srgbClr val="C00000"/>
                </a:solidFill>
                <a:sym typeface="+mn-ea"/>
              </a:rPr>
            </a:br>
            <a:r>
              <a:rPr lang="ru-RU" altLang="zh-CN" dirty="0">
                <a:solidFill>
                  <a:srgbClr val="C00000"/>
                </a:solidFill>
                <a:sym typeface="+mn-ea"/>
              </a:rPr>
              <a:t>обучать последовательности выполнения работы в стиле «зендудлинг»;</a:t>
            </a:r>
            <a:br>
              <a:rPr lang="ru-RU" altLang="zh-CN" dirty="0">
                <a:solidFill>
                  <a:srgbClr val="C00000"/>
                </a:solidFill>
                <a:sym typeface="+mn-ea"/>
              </a:rPr>
            </a:br>
            <a:r>
              <a:rPr lang="ru-RU" altLang="zh-CN" dirty="0">
                <a:solidFill>
                  <a:srgbClr val="C00000"/>
                </a:solidFill>
                <a:sym typeface="+mn-ea"/>
              </a:rPr>
              <a:t>создать условия для самореализации и стимулирования роста творческого потенциала педагогов в процессе проведения мастер – класса;</a:t>
            </a:r>
            <a:br>
              <a:rPr lang="ru-RU" altLang="zh-CN" dirty="0">
                <a:solidFill>
                  <a:srgbClr val="C00000"/>
                </a:solidFill>
                <a:sym typeface="+mn-ea"/>
              </a:rPr>
            </a:br>
            <a:r>
              <a:rPr lang="ru-RU" altLang="zh-CN" dirty="0">
                <a:solidFill>
                  <a:srgbClr val="C00000"/>
                </a:solidFill>
                <a:sym typeface="+mn-ea"/>
              </a:rPr>
              <a:t>способствовать интеллектуальному и эстетическому развитию педагогов.</a:t>
            </a:r>
            <a:endParaRPr lang="ru-RU" altLang="zh-CN" kern="12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  <a:p>
            <a:pPr algn="l" eaLnBrk="1" hangingPunct="1"/>
            <a:r>
              <a:rPr lang="ru-RU" altLang="zh-CN" b="1" dirty="0">
                <a:solidFill>
                  <a:srgbClr val="000066"/>
                </a:solidFill>
                <a:sym typeface="+mn-ea"/>
              </a:rPr>
              <a:t>Ожидаемые результаты мастер - класса: </a:t>
            </a:r>
            <a:br>
              <a:rPr lang="ru-RU" altLang="zh-CN" dirty="0">
                <a:solidFill>
                  <a:srgbClr val="000066"/>
                </a:solidFill>
                <a:sym typeface="+mn-ea"/>
              </a:rPr>
            </a:br>
            <a:r>
              <a:rPr lang="ru-RU" altLang="zh-CN" dirty="0">
                <a:solidFill>
                  <a:srgbClr val="C00000"/>
                </a:solidFill>
                <a:sym typeface="+mn-ea"/>
              </a:rPr>
              <a:t>повышение креативности педагогов;</a:t>
            </a:r>
            <a:br>
              <a:rPr lang="ru-RU" altLang="zh-CN" dirty="0">
                <a:solidFill>
                  <a:srgbClr val="C00000"/>
                </a:solidFill>
                <a:sym typeface="+mn-ea"/>
              </a:rPr>
            </a:br>
            <a:r>
              <a:rPr lang="ru-RU" altLang="zh-CN" dirty="0">
                <a:solidFill>
                  <a:srgbClr val="C00000"/>
                </a:solidFill>
                <a:sym typeface="+mn-ea"/>
              </a:rPr>
              <a:t>возможность применение педагогами нового нетрадиционного метода рисования с детьми в своей практике; </a:t>
            </a:r>
            <a:endParaRPr lang="ru-RU" altLang="zh-CN" dirty="0">
              <a:solidFill>
                <a:srgbClr val="C00000"/>
              </a:solidFill>
              <a:sym typeface="+mn-ea"/>
            </a:endParaRPr>
          </a:p>
          <a:p>
            <a:pPr algn="l" eaLnBrk="1" hangingPunct="1"/>
            <a:r>
              <a:rPr lang="ru-RU" altLang="zh-CN" dirty="0">
                <a:solidFill>
                  <a:srgbClr val="C00000"/>
                </a:solidFill>
                <a:sym typeface="+mn-ea"/>
              </a:rPr>
              <a:t> проявление творческой инициативы, фантазии.</a:t>
            </a:r>
            <a:endParaRPr lang="ru-RU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/>
          <p:nvPr/>
        </p:nvSpPr>
        <p:spPr>
          <a:xfrm>
            <a:off x="457200" y="582781"/>
            <a:ext cx="339472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Дудлинг</a:t>
            </a:r>
            <a:r>
              <a:rPr lang="ru-RU" dirty="0"/>
              <a:t> (</a:t>
            </a:r>
            <a:r>
              <a:rPr lang="ru-RU" i="1" dirty="0" err="1"/>
              <a:t>doodling</a:t>
            </a:r>
            <a:r>
              <a:rPr lang="ru-RU" dirty="0"/>
              <a:t>) как стиль рисования происходит от английского слова </a:t>
            </a:r>
            <a:r>
              <a:rPr lang="ru-RU" dirty="0" err="1"/>
              <a:t>doodle</a:t>
            </a:r>
            <a:r>
              <a:rPr lang="ru-RU" dirty="0"/>
              <a:t> (</a:t>
            </a:r>
            <a:r>
              <a:rPr lang="ru-RU" i="1" dirty="0"/>
              <a:t>бессознательные каракули</a:t>
            </a:r>
            <a:r>
              <a:rPr lang="ru-RU" dirty="0"/>
              <a:t>). </a:t>
            </a:r>
            <a:endParaRPr lang="ru-RU" dirty="0"/>
          </a:p>
          <a:p>
            <a:r>
              <a:rPr lang="ru-RU" dirty="0" smtClean="0"/>
              <a:t>Неосознанный </a:t>
            </a:r>
            <a:r>
              <a:rPr lang="ru-RU" dirty="0"/>
              <a:t>рисунок, каракули. Проще говоря – интуитивное рисование.Рука двигается легко и непринуждённо, рисуя простые фигуры: круги, точки</a:t>
            </a:r>
            <a:r>
              <a:rPr lang="ru-RU" dirty="0" smtClean="0"/>
              <a:t>, ромбики, </a:t>
            </a:r>
            <a:r>
              <a:rPr lang="ru-RU" dirty="0"/>
              <a:t>изогнутые линии. Из их сочетания возникают необычные и красивые картины. </a:t>
            </a:r>
            <a:endParaRPr lang="ru-RU" dirty="0"/>
          </a:p>
        </p:txBody>
      </p:sp>
      <p:pic>
        <p:nvPicPr>
          <p:cNvPr id="1026" name="Picture 2" descr="C:\Users\Лариса\Desktop\АРТ терапия\зентангл дудлинг\ae546f18f522a127fef324ebc9a5c383--watercolor-mandala-mandala-art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07127" y="400506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ариса\Desktop\АРТ терапия\зентангл дудлинг\12a6f2128701c81f73f23087f90eec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2776"/>
            <a:ext cx="253153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Лариса\Desktop\IMG_20190219_1226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9640" y="841375"/>
            <a:ext cx="3315970" cy="251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/>
          <p:nvPr/>
        </p:nvSpPr>
        <p:spPr>
          <a:xfrm>
            <a:off x="457200" y="582781"/>
            <a:ext cx="33947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Зентангл</a:t>
            </a:r>
            <a:r>
              <a:rPr lang="ru-RU" dirty="0"/>
              <a:t> - это запатентованная техника рисования, которая объединяет в себе занятие творчеством и медитацию</a:t>
            </a:r>
            <a:r>
              <a:rPr lang="ru-RU" dirty="0" smtClean="0"/>
              <a:t>. </a:t>
            </a:r>
            <a:r>
              <a:rPr lang="ru-RU" dirty="0" err="1" smtClean="0"/>
              <a:t>зентангл</a:t>
            </a:r>
            <a:r>
              <a:rPr lang="ru-RU" dirty="0" smtClean="0"/>
              <a:t> выполняется в черно-белых цветах;</a:t>
            </a:r>
            <a:endParaRPr lang="ru-RU" dirty="0" smtClean="0"/>
          </a:p>
          <a:p>
            <a:r>
              <a:rPr lang="ru-RU" dirty="0" smtClean="0"/>
              <a:t>-узор </a:t>
            </a:r>
            <a:r>
              <a:rPr lang="ru-RU" dirty="0"/>
              <a:t>ограничивается квадратной рамкой внутри карточки заданного размера (9Х9 см);</a:t>
            </a:r>
            <a:endParaRPr lang="ru-RU" dirty="0"/>
          </a:p>
          <a:p>
            <a:r>
              <a:rPr lang="ru-RU" dirty="0" smtClean="0"/>
              <a:t>-у </a:t>
            </a:r>
            <a:r>
              <a:rPr lang="ru-RU" dirty="0"/>
              <a:t>зентангла нет одного направления, его можно рассматривать с любой стороны;</a:t>
            </a:r>
            <a:endParaRPr lang="ru-RU" dirty="0"/>
          </a:p>
          <a:p>
            <a:r>
              <a:rPr lang="ru-RU" dirty="0" smtClean="0"/>
              <a:t>-образовавшиеся </a:t>
            </a:r>
            <a:r>
              <a:rPr lang="ru-RU" dirty="0"/>
              <a:t>после проведения линий сектора заполняются причудливыми произвольными узорами;</a:t>
            </a:r>
            <a:endParaRPr lang="ru-RU" dirty="0"/>
          </a:p>
          <a:p>
            <a:r>
              <a:rPr lang="ru-RU" dirty="0" smtClean="0"/>
              <a:t>-при </a:t>
            </a:r>
            <a:r>
              <a:rPr lang="ru-RU" dirty="0"/>
              <a:t>рисовании зентангла не допускается использование линейки или трафарета;</a:t>
            </a:r>
            <a:endParaRPr lang="ru-RU" dirty="0"/>
          </a:p>
          <a:p>
            <a:r>
              <a:rPr lang="ru-RU" dirty="0" smtClean="0"/>
              <a:t>-нельзя </a:t>
            </a:r>
            <a:r>
              <a:rPr lang="ru-RU" dirty="0"/>
              <a:t>использовать ластик.</a:t>
            </a:r>
            <a:endParaRPr lang="ru-RU" sz="1600" dirty="0"/>
          </a:p>
        </p:txBody>
      </p:sp>
      <p:pic>
        <p:nvPicPr>
          <p:cNvPr id="2050" name="Picture 2" descr="C:\Users\Лариса\Desktop\АРТ терапия\зентангл дудлинг\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84168" y="588326"/>
            <a:ext cx="257829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ариса\Desktop\АРТ терапия\зентангл дудлинг\з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9747" y="1547930"/>
            <a:ext cx="2168341" cy="297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Лариса\Desktop\IMG_20190220_1154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98895" y="3348990"/>
            <a:ext cx="2040255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/>
          <p:nvPr/>
        </p:nvSpPr>
        <p:spPr>
          <a:xfrm>
            <a:off x="251520" y="764704"/>
            <a:ext cx="2952328" cy="5231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/>
            <a:r>
              <a:rPr lang="ru-RU" altLang="en-US" sz="1600" dirty="0">
                <a:latin typeface="+mj-lt"/>
                <a:cs typeface="+mj-lt"/>
                <a:sym typeface="+mn-ea"/>
              </a:rPr>
              <a:t>Данные техники рисования оказывает на рисующих исключительно </a:t>
            </a:r>
            <a:r>
              <a:rPr lang="ru-RU" altLang="en-US" sz="1600" b="1" dirty="0">
                <a:latin typeface="+mj-lt"/>
                <a:cs typeface="+mj-lt"/>
                <a:sym typeface="+mn-ea"/>
              </a:rPr>
              <a:t>положительное</a:t>
            </a:r>
            <a:r>
              <a:rPr lang="ru-RU" altLang="en-US" sz="1600" dirty="0">
                <a:latin typeface="+mj-lt"/>
                <a:cs typeface="+mj-lt"/>
                <a:sym typeface="+mn-ea"/>
              </a:rPr>
              <a:t> влияние:</a:t>
            </a:r>
            <a:endParaRPr lang="ru-RU" altLang="en-US" sz="1600" dirty="0">
              <a:latin typeface="+mj-lt"/>
              <a:cs typeface="+mj-lt"/>
            </a:endParaRPr>
          </a:p>
          <a:p>
            <a:pPr indent="0" algn="l"/>
            <a:r>
              <a:rPr lang="ru-RU" altLang="en-US" sz="1600" dirty="0">
                <a:latin typeface="+mj-lt"/>
                <a:cs typeface="+mj-lt"/>
                <a:sym typeface="+mn-ea"/>
              </a:rPr>
              <a:t>-</a:t>
            </a:r>
            <a:r>
              <a:rPr lang="ru-RU" altLang="en-US" sz="1600" dirty="0" smtClean="0">
                <a:latin typeface="+mj-lt"/>
                <a:cs typeface="+mj-lt"/>
                <a:sym typeface="+mn-ea"/>
              </a:rPr>
              <a:t>приносят </a:t>
            </a:r>
            <a:r>
              <a:rPr lang="ru-RU" altLang="en-US" sz="1600" dirty="0">
                <a:latin typeface="+mj-lt"/>
                <a:cs typeface="+mj-lt"/>
                <a:sym typeface="+mn-ea"/>
              </a:rPr>
              <a:t>вдохновение, способствуют развитию творческих способностей;</a:t>
            </a:r>
            <a:endParaRPr lang="ru-RU" altLang="en-US" sz="1600" dirty="0">
              <a:latin typeface="+mj-lt"/>
              <a:cs typeface="+mj-lt"/>
            </a:endParaRPr>
          </a:p>
          <a:p>
            <a:pPr indent="0" algn="l"/>
            <a:r>
              <a:rPr lang="ru-RU" altLang="en-US" sz="1600" dirty="0">
                <a:latin typeface="+mj-lt"/>
                <a:cs typeface="+mj-lt"/>
                <a:sym typeface="+mn-ea"/>
              </a:rPr>
              <a:t>-</a:t>
            </a:r>
            <a:r>
              <a:rPr lang="ru-RU" altLang="en-US" sz="1600" dirty="0" smtClean="0">
                <a:latin typeface="+mj-lt"/>
                <a:cs typeface="+mj-lt"/>
                <a:sym typeface="+mn-ea"/>
              </a:rPr>
              <a:t>рисование </a:t>
            </a:r>
            <a:r>
              <a:rPr lang="ru-RU" altLang="en-US" sz="1600" dirty="0">
                <a:latin typeface="+mj-lt"/>
                <a:cs typeface="+mj-lt"/>
                <a:sym typeface="+mn-ea"/>
              </a:rPr>
              <a:t>незамысловатых узоров успокаивает, снимает стресс и     негативные эмоции;</a:t>
            </a:r>
            <a:endParaRPr lang="ru-RU" altLang="en-US" sz="1600" dirty="0">
              <a:latin typeface="+mj-lt"/>
              <a:cs typeface="+mj-lt"/>
            </a:endParaRPr>
          </a:p>
          <a:p>
            <a:pPr indent="0" algn="l"/>
            <a:r>
              <a:rPr lang="ru-RU" altLang="en-US" sz="1600" dirty="0">
                <a:latin typeface="+mj-lt"/>
                <a:cs typeface="+mj-lt"/>
                <a:sym typeface="+mn-ea"/>
              </a:rPr>
              <a:t>-</a:t>
            </a:r>
            <a:r>
              <a:rPr lang="ru-RU" altLang="en-US" sz="1600" dirty="0" smtClean="0">
                <a:latin typeface="+mj-lt"/>
                <a:cs typeface="+mj-lt"/>
                <a:sym typeface="+mn-ea"/>
              </a:rPr>
              <a:t>способствуют </a:t>
            </a:r>
            <a:r>
              <a:rPr lang="ru-RU" altLang="en-US" sz="1600" dirty="0">
                <a:latin typeface="+mj-lt"/>
                <a:cs typeface="+mj-lt"/>
                <a:sym typeface="+mn-ea"/>
              </a:rPr>
              <a:t>развитию твердость руки, глазомера, улучшают почерк;</a:t>
            </a:r>
            <a:endParaRPr lang="ru-RU" altLang="en-US" sz="1600" dirty="0">
              <a:latin typeface="+mj-lt"/>
              <a:cs typeface="+mj-lt"/>
            </a:endParaRPr>
          </a:p>
          <a:p>
            <a:pPr indent="0" algn="l"/>
            <a:r>
              <a:rPr lang="ru-RU" altLang="en-US" sz="1600" dirty="0">
                <a:latin typeface="+mj-lt"/>
                <a:cs typeface="+mj-lt"/>
                <a:sym typeface="+mn-ea"/>
              </a:rPr>
              <a:t>-</a:t>
            </a:r>
            <a:r>
              <a:rPr lang="ru-RU" altLang="en-US" sz="1600" dirty="0" smtClean="0">
                <a:latin typeface="+mj-lt"/>
                <a:cs typeface="+mj-lt"/>
                <a:sym typeface="+mn-ea"/>
              </a:rPr>
              <a:t>повышаются </a:t>
            </a:r>
            <a:r>
              <a:rPr lang="ru-RU" altLang="en-US" sz="1600" dirty="0">
                <a:latin typeface="+mj-lt"/>
                <a:cs typeface="+mj-lt"/>
                <a:sym typeface="+mn-ea"/>
              </a:rPr>
              <a:t>внимание и разрабатывают мелкую моторику;</a:t>
            </a:r>
            <a:endParaRPr lang="ru-RU" altLang="en-US" sz="1600" dirty="0">
              <a:latin typeface="+mj-lt"/>
              <a:cs typeface="+mj-lt"/>
            </a:endParaRPr>
          </a:p>
          <a:p>
            <a:pPr indent="0" algn="l"/>
            <a:r>
              <a:rPr lang="ru-RU" altLang="en-US" sz="1600" dirty="0">
                <a:latin typeface="+mj-lt"/>
                <a:cs typeface="+mj-lt"/>
                <a:sym typeface="+mn-ea"/>
              </a:rPr>
              <a:t>-</a:t>
            </a:r>
            <a:r>
              <a:rPr lang="ru-RU" altLang="en-US" sz="1600" dirty="0" smtClean="0">
                <a:latin typeface="+mj-lt"/>
                <a:cs typeface="+mj-lt"/>
                <a:sym typeface="+mn-ea"/>
              </a:rPr>
              <a:t>улучшают </a:t>
            </a:r>
            <a:r>
              <a:rPr lang="ru-RU" altLang="en-US" sz="1600" dirty="0">
                <a:latin typeface="+mj-lt"/>
                <a:cs typeface="+mj-lt"/>
                <a:sym typeface="+mn-ea"/>
              </a:rPr>
              <a:t>зрительно-двигательную координацию и концентрацию </a:t>
            </a:r>
            <a:endParaRPr lang="ru-RU" altLang="en-US" sz="1600" dirty="0">
              <a:latin typeface="+mj-lt"/>
              <a:cs typeface="+mj-lt"/>
            </a:endParaRPr>
          </a:p>
          <a:p>
            <a:pPr indent="0" algn="l"/>
            <a:r>
              <a:rPr lang="ru-RU" altLang="en-US" sz="1600" dirty="0">
                <a:latin typeface="+mj-lt"/>
                <a:cs typeface="+mj-lt"/>
                <a:sym typeface="+mn-ea"/>
              </a:rPr>
              <a:t>     внимания.</a:t>
            </a:r>
            <a:endParaRPr lang="ru-RU" altLang="en-US" sz="1600" dirty="0">
              <a:latin typeface="+mj-lt"/>
              <a:cs typeface="+mj-lt"/>
            </a:endParaRPr>
          </a:p>
          <a:p>
            <a:pPr indent="0" algn="just"/>
            <a:endParaRPr lang="ru-RU" sz="1400" dirty="0"/>
          </a:p>
        </p:txBody>
      </p:sp>
      <p:pic>
        <p:nvPicPr>
          <p:cNvPr id="3" name="Picture 2" descr="C:\Users\Лариса\Desktop\презентация\deti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08720"/>
            <a:ext cx="561662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/>
          <p:nvPr/>
        </p:nvSpPr>
        <p:spPr>
          <a:xfrm>
            <a:off x="483468" y="548680"/>
            <a:ext cx="8229600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</a:t>
            </a:r>
            <a:r>
              <a:rPr lang="ru-RU" dirty="0"/>
              <a:t>Смесь этих двух техник – </a:t>
            </a:r>
            <a:r>
              <a:rPr lang="ru-RU" b="1" dirty="0" err="1" smtClean="0"/>
              <a:t>зендудлинг</a:t>
            </a:r>
            <a:r>
              <a:rPr lang="ru-RU" dirty="0" smtClean="0"/>
              <a:t> (</a:t>
            </a:r>
            <a:r>
              <a:rPr lang="ru-RU" dirty="0" err="1"/>
              <a:t>Zendoodling</a:t>
            </a:r>
            <a:r>
              <a:rPr lang="ru-RU" dirty="0"/>
              <a:t>) – идеально подходит для  занятий с детьми. Самый простой вариант – воспользоваться</a:t>
            </a:r>
            <a:r>
              <a:rPr lang="ru-RU" b="1" dirty="0"/>
              <a:t> раскраской </a:t>
            </a:r>
            <a:r>
              <a:rPr lang="ru-RU" dirty="0"/>
              <a:t>или</a:t>
            </a:r>
            <a:r>
              <a:rPr lang="ru-RU" b="1" dirty="0"/>
              <a:t> контуром </a:t>
            </a:r>
            <a:r>
              <a:rPr lang="ru-RU" dirty="0"/>
              <a:t>предмета, нарисованного по трафарету, и предложить ребёнку заполнить его простыми элементами, а потом их раскрасить. </a:t>
            </a:r>
            <a:endParaRPr lang="ru-RU" dirty="0"/>
          </a:p>
          <a:p>
            <a:r>
              <a:rPr lang="ru-RU" dirty="0"/>
              <a:t>Можно усложнить задачу – разбить </a:t>
            </a:r>
            <a:r>
              <a:rPr lang="ru-RU" b="1" dirty="0"/>
              <a:t>рисунок на части </a:t>
            </a:r>
            <a:r>
              <a:rPr lang="ru-RU" dirty="0"/>
              <a:t>и заполнить получившиеся сегменты разными узорами. Еще вариант – предложить ребенку по-разному заполнить одинаковые изображения животных, предметов и др. </a:t>
            </a:r>
            <a:endParaRPr lang="ru-RU" dirty="0"/>
          </a:p>
        </p:txBody>
      </p:sp>
      <p:pic>
        <p:nvPicPr>
          <p:cNvPr id="3075" name="Picture 3" descr="C:\Users\Лариса\Desktop\АРТ терапия\зентангл дудлинг\modnye_05_devochkam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41239" y="2696748"/>
            <a:ext cx="294445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Лариса\Desktop\АРТ терапия\зентангл дудлинг\s120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118753" y="2578710"/>
            <a:ext cx="2500010" cy="336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/>
          <p:nvPr/>
        </p:nvSpPr>
        <p:spPr>
          <a:xfrm>
            <a:off x="483468" y="548680"/>
            <a:ext cx="822960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Зендудлинг «Новогодняя елка»</a:t>
            </a:r>
            <a:endParaRPr lang="ru-RU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Содержимое 3"/>
          <p:cNvSpPr txBox="1"/>
          <p:nvPr/>
        </p:nvSpPr>
        <p:spPr>
          <a:xfrm>
            <a:off x="483870" y="1249680"/>
            <a:ext cx="835596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Материалы:</a:t>
            </a:r>
            <a:endParaRPr lang="ru-RU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-рисунок «Елка»</a:t>
            </a:r>
            <a:endParaRPr lang="ru-RU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-трафареты новогодних </a:t>
            </a:r>
            <a:endParaRPr lang="ru-RU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игрушек </a:t>
            </a:r>
            <a:endParaRPr lang="ru-RU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(шар,колокольчик,сосулька)</a:t>
            </a:r>
            <a:endParaRPr lang="ru-RU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-гелевые черные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ручки</a:t>
            </a:r>
            <a:endParaRPr lang="ru-RU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Изображение 6" descr="собрание-рож-ества-zentangle-81320203"/>
          <p:cNvPicPr>
            <a:picLocks noChangeAspect="1"/>
          </p:cNvPicPr>
          <p:nvPr/>
        </p:nvPicPr>
        <p:blipFill>
          <a:blip r:embed="rId1"/>
          <a:srcRect l="-543"/>
          <a:stretch>
            <a:fillRect/>
          </a:stretch>
        </p:blipFill>
        <p:spPr>
          <a:xfrm>
            <a:off x="4571365" y="1249680"/>
            <a:ext cx="4141470" cy="5184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/>
          <p:nvPr/>
        </p:nvSpPr>
        <p:spPr>
          <a:xfrm>
            <a:off x="483468" y="548680"/>
            <a:ext cx="8229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Расчертить карандашом зоны, которые будут составлять целостность картинки. Главное, все штрихи, которые будут делить на зоны лист, проводить без отрыва руки, плавно.</a:t>
            </a:r>
            <a:endParaRPr lang="ru-RU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Поочередно заполнять узорами выделенные сегменты. Окончив один рисунок, можно приступить к заполнению новой зоны.</a:t>
            </a:r>
            <a:endParaRPr lang="ru-RU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При рисовании следует использовать не только простые линии, но и завитушки, геометрические фигуры, фигуры неправильных форм, волнистые линии, дуги, чешую, камни, фонари, кольца, объемные фигуры</a:t>
            </a:r>
            <a:endParaRPr lang="ru-RU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Придавайте рисунку  оттенки (пятна), обводите некоторые штрихи по несколько раз для придания объема работе.</a:t>
            </a:r>
            <a:endParaRPr lang="ru-RU" sz="140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ru-RU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07704" y="170439"/>
            <a:ext cx="612068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4958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Рекомендации по последовательности выполнения работы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:\Воспитатель года\e2ed8f64f914067db38598b81ac6714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55576" y="2564904"/>
            <a:ext cx="3648819" cy="4056112"/>
          </a:xfrm>
          <a:prstGeom prst="rect">
            <a:avLst/>
          </a:prstGeom>
          <a:noFill/>
        </p:spPr>
      </p:pic>
      <p:pic>
        <p:nvPicPr>
          <p:cNvPr id="2051" name="Picture 3" descr="E:\Воспитатель года\3f689d8c251eec382296b31295d61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564904"/>
            <a:ext cx="3600401" cy="41044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4534</Words>
  <Application>WPS Presentation</Application>
  <PresentationFormat>Экран (4:3)</PresentationFormat>
  <Paragraphs>81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SimSun</vt:lpstr>
      <vt:lpstr>Wingdings</vt:lpstr>
      <vt:lpstr>Georgia</vt:lpstr>
      <vt:lpstr>Arial Black</vt:lpstr>
      <vt:lpstr>Monotype Corsiva</vt:lpstr>
      <vt:lpstr>Symbol</vt:lpstr>
      <vt:lpstr>Times New Roman</vt:lpstr>
      <vt:lpstr>Calibri</vt:lpstr>
      <vt:lpstr>Microsoft YaHei</vt:lpstr>
      <vt:lpstr/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Kingsoft Corporation</cp:lastModifiedBy>
  <cp:revision>131</cp:revision>
  <dcterms:created xsi:type="dcterms:W3CDTF">2014-07-28T19:48:00Z</dcterms:created>
  <dcterms:modified xsi:type="dcterms:W3CDTF">2022-04-30T18:46:34Z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