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4" r:id="rId6"/>
    <p:sldId id="258" r:id="rId7"/>
    <p:sldId id="267" r:id="rId8"/>
    <p:sldId id="274" r:id="rId9"/>
    <p:sldId id="275" r:id="rId10"/>
    <p:sldId id="276" r:id="rId11"/>
    <p:sldId id="278" r:id="rId12"/>
    <p:sldId id="280" r:id="rId13"/>
    <p:sldId id="284" r:id="rId14"/>
    <p:sldId id="281" r:id="rId15"/>
    <p:sldId id="260" r:id="rId16"/>
    <p:sldId id="291" r:id="rId17"/>
    <p:sldId id="282" r:id="rId18"/>
    <p:sldId id="287" r:id="rId19"/>
    <p:sldId id="285" r:id="rId20"/>
    <p:sldId id="286" r:id="rId21"/>
    <p:sldId id="29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E7C855B0-CD84-4BE4-B26D-C4A5F2C0F16F}" type="datetimeFigureOut">
              <a:rPr lang="ru-RU" smtClean="0"/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8E9CCFF3-1020-41A7-ACF4-F2393543F9EE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55B0-CD84-4BE4-B26D-C4A5F2C0F1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CFF3-1020-41A7-ACF4-F2393543F9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7C855B0-CD84-4BE4-B26D-C4A5F2C0F1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9CCFF3-1020-41A7-ACF4-F2393543F9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55B0-CD84-4BE4-B26D-C4A5F2C0F1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CFF3-1020-41A7-ACF4-F2393543F9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C855B0-CD84-4BE4-B26D-C4A5F2C0F1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8E9CCFF3-1020-41A7-ACF4-F2393543F9EE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55B0-CD84-4BE4-B26D-C4A5F2C0F1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CFF3-1020-41A7-ACF4-F2393543F9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55B0-CD84-4BE4-B26D-C4A5F2C0F16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CFF3-1020-41A7-ACF4-F2393543F9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55B0-CD84-4BE4-B26D-C4A5F2C0F16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CFF3-1020-41A7-ACF4-F2393543F9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C855B0-CD84-4BE4-B26D-C4A5F2C0F16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CFF3-1020-41A7-ACF4-F2393543F9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55B0-CD84-4BE4-B26D-C4A5F2C0F1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CFF3-1020-41A7-ACF4-F2393543F9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defRPr/>
            </a:pPr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55B0-CD84-4BE4-B26D-C4A5F2C0F1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CFF3-1020-41A7-ACF4-F2393543F9EE}" type="slidenum">
              <a:rPr lang="ru-RU" smtClean="0"/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E7C855B0-CD84-4BE4-B26D-C4A5F2C0F16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8E9CCFF3-1020-41A7-ACF4-F2393543F9E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 panose="05020102010507070707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335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 panose="05020102010507070707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825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 panose="05000000000000000000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 panose="05000000000000000000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930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 panose="05020102010507070707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225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215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anose="05000000000000000000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605" y="135255"/>
            <a:ext cx="7772400" cy="1343660"/>
          </a:xfrm>
        </p:spPr>
        <p:txBody>
          <a:bodyPr>
            <a:normAutofit/>
          </a:bodyPr>
          <a:lstStyle/>
          <a:p>
            <a:pPr algn="ctr"/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315" y="135890"/>
            <a:ext cx="8856980" cy="6421120"/>
          </a:xfrm>
        </p:spPr>
        <p:txBody>
          <a:bodyPr>
            <a:normAutofit fontScale="92500"/>
          </a:bodyPr>
          <a:lstStyle/>
          <a:p>
            <a:endParaRPr lang="ru-RU" sz="16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МУНИЦИПАЛЬНОЕ БЮДЖЕТНОЕ ДОШКОЛЬНОЕ ОБРАЗОВАТЕЛЬНОЕ УЧРЕЖДЕНИЕ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ДЕТСКИЙ САД «СЕВЕРЯНОЧКА»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ВЫСТУПЛЕНИЕ НА ПЕДАГОГИЧЕСКОМ СОВЕТЕ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«ПСИХОЛОГИЧЕСКИЕ АСПЕКТЫ ФОРМИРОВАНИЯ  </a:t>
            </a:r>
            <a:r>
              <a:rPr lang="ru-RU" sz="28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РЕЧИ  ДОШКОЛЬНИКОВ.РАЗВИТИЕ РЕЧИ НА ЗАНЯТИЯХ ПСИХОЛОГА.»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ru-RU" sz="1600" dirty="0" smtClean="0">
              <a:solidFill>
                <a:srgbClr val="FF0000"/>
              </a:solidFill>
            </a:endParaRP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ПОДГОТОВИЛА</a:t>
            </a:r>
            <a:endParaRPr lang="ru-RU" sz="16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ПЕДАГОГ-ПСИХОЛОГ </a:t>
            </a:r>
            <a:endParaRPr lang="ru-RU" sz="16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КАСТРЮЛЕВА О.А.</a:t>
            </a:r>
            <a:endParaRPr lang="ru-RU" sz="16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sz="16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ГЫДА,2022</a:t>
            </a:r>
            <a:endParaRPr lang="ru-RU" sz="16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endParaRPr lang="ru-RU" sz="16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ФОТО,ДОКУМЕНТЫ\Занятия\1639970020299.jpg163997002029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528" y="3789040"/>
            <a:ext cx="3096344" cy="292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sz="2000" dirty="0">
                <a:solidFill>
                  <a:schemeClr val="accent6"/>
                </a:solidFill>
                <a:latin typeface="+mn-lt"/>
                <a:cs typeface="Adobe Arabic" pitchFamily="18" charset="-78"/>
              </a:rPr>
            </a:br>
            <a:r>
              <a:rPr lang="ru-RU" sz="2000" dirty="0">
                <a:solidFill>
                  <a:schemeClr val="accent6"/>
                </a:solidFill>
                <a:latin typeface="+mn-lt"/>
                <a:cs typeface="Adobe Arabic" pitchFamily="18" charset="-78"/>
              </a:rPr>
              <a:t>развитие речи на занятиях педагога-психолога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6"/>
                </a:solidFill>
                <a:cs typeface="Adobe Arabic" pitchFamily="18" charset="-78"/>
                <a:sym typeface="+mn-ea"/>
              </a:rPr>
              <a:t>Словарная работа</a:t>
            </a:r>
            <a:br>
              <a:rPr lang="ru-RU" sz="1800" dirty="0">
                <a:sym typeface="+mn-ea"/>
              </a:rPr>
            </a:br>
            <a:endParaRPr lang="ru-RU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ru-RU" sz="1400" dirty="0" smtClean="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Специфика словарной работы на занятиях психолога</a:t>
            </a:r>
            <a:endParaRPr lang="ru-RU" sz="1400" dirty="0" smtClean="0"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r>
              <a:rPr lang="ru-RU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Как специфику тематики общения на занятиях педагога-психолога можно выделить слова, употребляемые в области эмоциональных переживаний, а так же области здоровьесбережения и актуализации проблем детского опыта.</a:t>
            </a:r>
            <a:endParaRPr lang="ru-RU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r>
              <a:rPr lang="ru-RU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Никаких специальных психологических терминов, как правило на моих занятиях не употребляется и не обсуждается.</a:t>
            </a:r>
            <a:endParaRPr lang="ru-RU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r>
              <a:rPr lang="ru-RU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Введение новых слов в общении на занятиях происходит адекватно вопросам детей, в связи с подачей нового материала или при не знании ответа детьми на поставленный вопрос психолога.</a:t>
            </a:r>
            <a:endParaRPr lang="ru-RU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endParaRPr lang="ru-RU" sz="1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sz="1600" dirty="0"/>
          </a:p>
          <a:p>
            <a:pPr marL="0" indent="0" algn="l">
              <a:buNone/>
            </a:pP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Изображение 4" descr="IMG_20211122_1713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1805" y="1628800"/>
            <a:ext cx="3498850" cy="4498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" y="476885"/>
            <a:ext cx="7239000" cy="85344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000" dirty="0">
                <a:solidFill>
                  <a:schemeClr val="accent6"/>
                </a:solidFill>
                <a:latin typeface="+mn-lt"/>
                <a:cs typeface="Adobe Arabic" pitchFamily="18" charset="-78"/>
              </a:rPr>
            </a:br>
            <a:r>
              <a:rPr lang="ru-RU" sz="2000" dirty="0">
                <a:solidFill>
                  <a:schemeClr val="accent6"/>
                </a:solidFill>
                <a:latin typeface="+mn-lt"/>
                <a:cs typeface="Adobe Arabic" pitchFamily="18" charset="-78"/>
              </a:rPr>
              <a:t>развитие речи на занятиях педагога-психолога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58875"/>
            <a:ext cx="7239000" cy="52971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r>
              <a:rPr lang="ru-RU" sz="1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Психолого-коррекционное занятие «Мой помощник-ротик»</a:t>
            </a: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endParaRPr lang="ru-RU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sz="1600" dirty="0"/>
          </a:p>
          <a:p>
            <a:pPr marL="0" indent="0" algn="l">
              <a:buNone/>
            </a:pP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Замещающее содержимое 5" descr="IMG-20220325-WA0014"/>
          <p:cNvPicPr>
            <a:picLocks noGrp="1" noChangeAspect="1"/>
          </p:cNvPicPr>
          <p:nvPr>
            <p:ph sz="quarter" idx="4"/>
          </p:nvPr>
        </p:nvPicPr>
        <p:blipFill>
          <a:blip r:embed="rId1"/>
          <a:stretch>
            <a:fillRect/>
          </a:stretch>
        </p:blipFill>
        <p:spPr>
          <a:xfrm>
            <a:off x="457384" y="2132856"/>
            <a:ext cx="3558540" cy="4067810"/>
          </a:xfrm>
          <a:prstGeom prst="rect">
            <a:avLst/>
          </a:prstGeom>
        </p:spPr>
      </p:pic>
      <p:pic>
        <p:nvPicPr>
          <p:cNvPr id="4" name="Изображение 3" descr="IMG-20220325-WA00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132856"/>
            <a:ext cx="3420829" cy="4067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sz="2000" dirty="0">
                <a:solidFill>
                  <a:schemeClr val="accent6"/>
                </a:solidFill>
                <a:latin typeface="+mn-lt"/>
                <a:cs typeface="Adobe Arabic" pitchFamily="18" charset="-78"/>
              </a:rPr>
            </a:br>
            <a:r>
              <a:rPr lang="ru-RU" sz="2000" dirty="0">
                <a:solidFill>
                  <a:schemeClr val="accent6"/>
                </a:solidFill>
                <a:latin typeface="+mn-lt"/>
                <a:cs typeface="Adobe Arabic" pitchFamily="18" charset="-78"/>
              </a:rPr>
              <a:t>развитие речи на занятиях педагога-психолога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accent6"/>
                </a:solidFill>
                <a:cs typeface="Adobe Arabic" pitchFamily="18" charset="-78"/>
                <a:sym typeface="+mn-ea"/>
              </a:rPr>
              <a:t>Развитие основных характеристик </a:t>
            </a:r>
            <a:r>
              <a:rPr lang="ru-RU" sz="2000" dirty="0">
                <a:solidFill>
                  <a:schemeClr val="accent6"/>
                </a:solidFill>
                <a:cs typeface="Adobe Arabic" pitchFamily="18" charset="-78"/>
                <a:sym typeface="+mn-ea"/>
              </a:rPr>
              <a:t>речи</a:t>
            </a:r>
            <a:br>
              <a:rPr lang="ru-RU" sz="1800" dirty="0">
                <a:sym typeface="+mn-ea"/>
              </a:rPr>
            </a:br>
            <a:endParaRPr lang="ru-RU" sz="1800" u="sng" dirty="0" smtClean="0"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r>
              <a:rPr lang="ru-RU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-грамматически правильное построение предложений</a:t>
            </a:r>
            <a:endParaRPr lang="ru-RU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r>
              <a:rPr lang="ru-RU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- умение четко и понятно выражать мысли</a:t>
            </a:r>
            <a:endParaRPr lang="ru-RU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r>
              <a:rPr lang="ru-RU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- развитие объяснительной речи</a:t>
            </a:r>
            <a:endParaRPr lang="ru-RU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r>
              <a:rPr lang="ru-RU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-правильное проговаривание (актуализация и осознание) опыта детей</a:t>
            </a:r>
            <a:endParaRPr lang="ru-RU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r>
              <a:rPr lang="ru-RU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-внимательное слушание речи (повышение культуры и навыков коммуникации)</a:t>
            </a:r>
            <a:endParaRPr lang="ru-RU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r>
              <a:rPr lang="ru-RU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-рефлексия через речь</a:t>
            </a:r>
            <a:endParaRPr lang="ru-RU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r>
              <a:rPr lang="ru-RU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-помощь в осознании себя</a:t>
            </a:r>
            <a:endParaRPr lang="ru-RU" sz="1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sz="1600" dirty="0"/>
          </a:p>
          <a:p>
            <a:pPr marL="0" indent="0" algn="l">
              <a:buNone/>
            </a:pP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Замещающее содержимое 3" descr="IMG_6045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923928" y="2276872"/>
            <a:ext cx="388843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Способы реализации задач развития речи в работе с детьми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3708920" y="5752367"/>
            <a:ext cx="352044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-3852936" y="5323339"/>
            <a:ext cx="352044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67360" y="1286510"/>
            <a:ext cx="7232015" cy="3881120"/>
          </a:xfrm>
        </p:spPr>
        <p:txBody>
          <a:bodyPr>
            <a:noAutofit/>
          </a:bodyPr>
          <a:lstStyle/>
          <a:p>
            <a:r>
              <a:rPr lang="ru-RU" sz="2000" b="1" dirty="0"/>
              <a:t>Элементы арт терапии,рисование и конструирование</a:t>
            </a:r>
            <a:endParaRPr lang="ru-RU" sz="2000" b="1" dirty="0"/>
          </a:p>
          <a:p>
            <a:r>
              <a:rPr lang="ru-RU" sz="2000" b="1" dirty="0" smtClean="0"/>
              <a:t>Чтение сказок и  рассказов + беседа по прочитанному, ответы на вопросы</a:t>
            </a:r>
            <a:endParaRPr lang="ru-RU" sz="2000" b="1" dirty="0" smtClean="0"/>
          </a:p>
          <a:p>
            <a:r>
              <a:rPr lang="ru-RU" sz="2000" b="1" dirty="0" smtClean="0"/>
              <a:t>Этические беседы</a:t>
            </a:r>
            <a:endParaRPr lang="ru-RU" sz="2000" b="1" dirty="0" smtClean="0"/>
          </a:p>
          <a:p>
            <a:r>
              <a:rPr lang="ru-RU" sz="2000" b="1" dirty="0" smtClean="0"/>
              <a:t>Театрализация сказок и рассказов</a:t>
            </a:r>
            <a:endParaRPr lang="ru-RU" sz="2000" b="1" dirty="0" smtClean="0"/>
          </a:p>
          <a:p>
            <a:r>
              <a:rPr lang="ru-RU" sz="2000" b="1" dirty="0" smtClean="0"/>
              <a:t>Пальчиковые игры (развитие мелкой моторики)</a:t>
            </a:r>
            <a:endParaRPr lang="ru-RU" sz="2000" b="1" dirty="0" smtClean="0"/>
          </a:p>
          <a:p>
            <a:r>
              <a:rPr lang="ru-RU" sz="2000" b="1" dirty="0" smtClean="0"/>
              <a:t>Игры движение и речь (развитие крупной моторики)</a:t>
            </a:r>
            <a:endParaRPr lang="ru-RU" sz="2000" b="1" dirty="0" smtClean="0"/>
          </a:p>
          <a:p>
            <a:r>
              <a:rPr lang="ru-RU" sz="2000" b="1" dirty="0" smtClean="0"/>
              <a:t>Предметные и дидактические игры</a:t>
            </a:r>
            <a:endParaRPr lang="ru-RU" sz="2000" b="1" dirty="0" smtClean="0"/>
          </a:p>
          <a:p>
            <a:r>
              <a:rPr lang="ru-RU" sz="2000" b="1" dirty="0" smtClean="0"/>
              <a:t>Игры - </a:t>
            </a:r>
            <a:r>
              <a:rPr lang="ru-RU" sz="2000" b="1" dirty="0" err="1" smtClean="0"/>
              <a:t>потешки</a:t>
            </a:r>
            <a:endParaRPr lang="ru-RU" sz="2000" b="1" dirty="0" smtClean="0"/>
          </a:p>
          <a:p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sz="2000" dirty="0"/>
              <a:t>Способы реализации задач развития речи в работе с детьми</a:t>
            </a:r>
            <a:br>
              <a:rPr lang="ru-RU" dirty="0"/>
            </a:br>
            <a:r>
              <a:rPr lang="ru-RU" sz="2000" dirty="0" smtClean="0">
                <a:solidFill>
                  <a:srgbClr val="92D050"/>
                </a:solidFill>
                <a:sym typeface="+mn-ea"/>
              </a:rPr>
              <a:t>Этические беседы</a:t>
            </a:r>
            <a:br>
              <a:rPr lang="ru-RU" altLang="en-US"/>
            </a:br>
            <a:endParaRPr lang="ru-RU" dirty="0"/>
          </a:p>
        </p:txBody>
      </p:sp>
      <p:sp>
        <p:nvSpPr>
          <p:cNvPr id="8" name="Замещающий 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2500" lnSpcReduction="20000"/>
          </a:bodyPr>
          <a:lstStyle/>
          <a:p>
            <a:r>
              <a:rPr lang="ru-RU" altLang="en-US" dirty="0"/>
              <a:t>Беседа </a:t>
            </a:r>
            <a:r>
              <a:rPr lang="ru-RU" altLang="en-US" dirty="0" smtClean="0"/>
              <a:t>«Правила поведения в группе»</a:t>
            </a:r>
            <a:endParaRPr lang="ru-RU" altLang="en-US" dirty="0"/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777568" cy="457200"/>
          </a:xfrm>
        </p:spPr>
        <p:txBody>
          <a:bodyPr/>
          <a:lstStyle/>
          <a:p>
            <a:r>
              <a:rPr lang="ru-RU" altLang="en-US" dirty="0"/>
              <a:t>Беседа «Что такое дружба?»</a:t>
            </a:r>
            <a:endParaRPr lang="ru-RU" altLang="en-US" dirty="0"/>
          </a:p>
        </p:txBody>
      </p:sp>
      <p:pic>
        <p:nvPicPr>
          <p:cNvPr id="7" name="Рисунок 3" descr="C:\Users\user\Desktop\IMG_20211122_171644.jpgIMG_20211122_171644"/>
          <p:cNvPicPr>
            <a:picLocks noGrp="1" noChangeAspect="1"/>
          </p:cNvPicPr>
          <p:nvPr>
            <p:ph sz="quarter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1209675"/>
            <a:ext cx="3520440" cy="4575810"/>
          </a:xfrm>
          <a:prstGeom prst="rect">
            <a:avLst/>
          </a:prstGeom>
        </p:spPr>
      </p:pic>
      <p:pic>
        <p:nvPicPr>
          <p:cNvPr id="3" name="Замещающее содержимое 2" descr="IMG_632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178934" y="1209675"/>
            <a:ext cx="3777441" cy="4575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sz="2000" dirty="0"/>
              <a:t>Способы реализации задач развития речи в работе с детьми</a:t>
            </a:r>
            <a:br>
              <a:rPr lang="ru-RU" dirty="0"/>
            </a:br>
            <a:r>
              <a:rPr lang="ru-RU" sz="1400" dirty="0" smtClean="0">
                <a:solidFill>
                  <a:srgbClr val="92D050"/>
                </a:solidFill>
                <a:sym typeface="+mn-ea"/>
              </a:rPr>
              <a:t> Театрализация сказок и рассказов</a:t>
            </a:r>
            <a:endParaRPr lang="ru-RU" sz="1400" dirty="0" smtClean="0">
              <a:solidFill>
                <a:srgbClr val="92D050"/>
              </a:solidFill>
              <a:sym typeface="+mn-ea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11" name="Замещающее содержимое 10" descr="IMG_20211210_173054"/>
          <p:cNvPicPr>
            <a:picLocks noGrp="1" noChangeAspect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>
          <a:xfrm>
            <a:off x="457200" y="1692910"/>
            <a:ext cx="3519805" cy="4526280"/>
          </a:xfrm>
          <a:prstGeom prst="rect">
            <a:avLst/>
          </a:prstGeom>
        </p:spPr>
      </p:pic>
      <p:pic>
        <p:nvPicPr>
          <p:cNvPr id="3" name="Изображение 2" descr="НОД Средняя группа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2750" y="1692910"/>
            <a:ext cx="3643630" cy="45262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11960" y="6198990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600" dirty="0" smtClean="0"/>
              <a:t>Рассказ «Путешествие мышонка»</a:t>
            </a:r>
            <a:endParaRPr lang="ru-RU" altLang="en-US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198990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600" dirty="0" smtClean="0"/>
              <a:t>Сказка «Три медведя»</a:t>
            </a:r>
            <a:endParaRPr lang="ru-RU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sz="2000" dirty="0"/>
              <a:t>Способы реализации задач развития речи в работе с детьми</a:t>
            </a:r>
            <a:br>
              <a:rPr lang="ru-RU" dirty="0"/>
            </a:br>
            <a:r>
              <a:rPr lang="ru-RU" sz="1800" dirty="0">
                <a:solidFill>
                  <a:srgbClr val="92D050"/>
                </a:solidFill>
              </a:rPr>
              <a:t>элементы </a:t>
            </a:r>
            <a:r>
              <a:rPr lang="ru-RU" sz="1800" dirty="0" err="1" smtClean="0">
                <a:solidFill>
                  <a:srgbClr val="92D050"/>
                </a:solidFill>
              </a:rPr>
              <a:t>арт-терапии</a:t>
            </a:r>
            <a:r>
              <a:rPr lang="ru-RU" sz="1800" dirty="0" smtClean="0">
                <a:solidFill>
                  <a:srgbClr val="92D050"/>
                </a:solidFill>
              </a:rPr>
              <a:t> (</a:t>
            </a:r>
            <a:r>
              <a:rPr lang="ru-RU" sz="1800" dirty="0" err="1" smtClean="0">
                <a:solidFill>
                  <a:srgbClr val="92D050"/>
                </a:solidFill>
              </a:rPr>
              <a:t>сказкотерапия</a:t>
            </a:r>
            <a:r>
              <a:rPr lang="ru-RU" sz="1800" dirty="0" smtClean="0">
                <a:solidFill>
                  <a:srgbClr val="92D050"/>
                </a:solidFill>
              </a:rPr>
              <a:t>, музыкотерапия)</a:t>
            </a:r>
            <a:endParaRPr lang="ru-RU" sz="1800" dirty="0">
              <a:solidFill>
                <a:srgbClr val="92D050"/>
              </a:solidFill>
            </a:endParaRPr>
          </a:p>
        </p:txBody>
      </p:sp>
      <p:pic>
        <p:nvPicPr>
          <p:cNvPr id="14" name="Изображение 13" descr="фото занят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60" y="1556792"/>
            <a:ext cx="6737484" cy="4680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6309321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              Игра-драматизация «Паучок и волшебный цветок»</a:t>
            </a:r>
            <a:endParaRPr lang="ru-RU" sz="1400" dirty="0" smtClean="0"/>
          </a:p>
          <a:p>
            <a:pPr>
              <a:buNone/>
            </a:pPr>
            <a:endParaRPr lang="ru-R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sz="2000" dirty="0"/>
              <a:t>Способы реализации задач развития речи в работе с детьми</a:t>
            </a:r>
            <a:br>
              <a:rPr lang="ru-RU" sz="2000" dirty="0"/>
            </a:br>
            <a:r>
              <a:rPr lang="ru-RU" sz="2000" dirty="0">
                <a:solidFill>
                  <a:srgbClr val="92D050"/>
                </a:solidFill>
              </a:rPr>
              <a:t>Игры на движение и речь</a:t>
            </a:r>
            <a:br>
              <a:rPr lang="ru-RU" dirty="0"/>
            </a:br>
            <a:r>
              <a:rPr lang="ru-RU" sz="1400" dirty="0" smtClean="0">
                <a:sym typeface="+mn-ea"/>
              </a:rPr>
              <a:t> </a:t>
            </a:r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12" name="Изображение 11" descr="IMG_20220224_0943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600200"/>
            <a:ext cx="3879850" cy="4805045"/>
          </a:xfrm>
          <a:prstGeom prst="rect">
            <a:avLst/>
          </a:prstGeom>
        </p:spPr>
      </p:pic>
      <p:pic>
        <p:nvPicPr>
          <p:cNvPr id="6" name="Изображение 5" descr="дежурная группа январь 20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020" y="1628800"/>
            <a:ext cx="3473450" cy="4776445"/>
          </a:xfrm>
          <a:prstGeom prst="rect">
            <a:avLst/>
          </a:prstGeom>
        </p:spPr>
      </p:pic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4499992" y="6453336"/>
            <a:ext cx="3199256" cy="4046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en-US" sz="1600" dirty="0" smtClean="0"/>
              <a:t>     П/И «Мы едем на машине»</a:t>
            </a:r>
            <a:endParaRPr lang="ru-RU" altLang="en-US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6453336"/>
            <a:ext cx="33843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500" dirty="0" smtClean="0"/>
              <a:t>П/И «Я змея - большая голова»</a:t>
            </a:r>
            <a:endParaRPr lang="ru-RU" alt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sz="2000" dirty="0"/>
              <a:t>Способы реализации задач развития речи в работе с детьми</a:t>
            </a:r>
            <a:br>
              <a:rPr lang="ru-RU" sz="2000" dirty="0"/>
            </a:br>
            <a:r>
              <a:rPr lang="ru-RU" sz="1800" dirty="0">
                <a:solidFill>
                  <a:srgbClr val="92D050"/>
                </a:solidFill>
              </a:rPr>
              <a:t>развитие мелкой </a:t>
            </a:r>
            <a:r>
              <a:rPr lang="ru-RU" sz="1800" dirty="0" smtClean="0">
                <a:solidFill>
                  <a:srgbClr val="92D050"/>
                </a:solidFill>
              </a:rPr>
              <a:t>моторики (аппликация, рисование, лепка)</a:t>
            </a:r>
            <a:br>
              <a:rPr lang="ru-RU" dirty="0"/>
            </a:br>
            <a:r>
              <a:rPr lang="ru-RU" sz="1400" dirty="0" smtClean="0">
                <a:sym typeface="+mn-ea"/>
              </a:rPr>
              <a:t> </a:t>
            </a:r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4" name="Замещающее содержимое 3" descr="IMG_20220314_091232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34010" y="1600200"/>
            <a:ext cx="3520440" cy="2609850"/>
          </a:xfrm>
          <a:prstGeom prst="rect">
            <a:avLst/>
          </a:prstGeom>
        </p:spPr>
      </p:pic>
      <p:pic>
        <p:nvPicPr>
          <p:cNvPr id="6" name="Изображение 5" descr="фото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7025" y="1463040"/>
            <a:ext cx="3562350" cy="5238750"/>
          </a:xfrm>
          <a:prstGeom prst="rect">
            <a:avLst/>
          </a:prstGeom>
        </p:spPr>
      </p:pic>
      <p:pic>
        <p:nvPicPr>
          <p:cNvPr id="7" name="Изображение 6" descr="164864299055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2410" y="4210050"/>
            <a:ext cx="1857375" cy="250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sz="2000" dirty="0"/>
              <a:t>Способы реализации задач развития речи в работе с детьми</a:t>
            </a:r>
            <a:br>
              <a:rPr lang="ru-RU" sz="2000" dirty="0"/>
            </a:br>
            <a:r>
              <a:rPr lang="ru-RU" sz="2000" dirty="0">
                <a:solidFill>
                  <a:srgbClr val="92D050"/>
                </a:solidFill>
              </a:rPr>
              <a:t>Предметные и дидактические игры</a:t>
            </a:r>
            <a:br>
              <a:rPr lang="ru-RU" dirty="0"/>
            </a:br>
            <a:r>
              <a:rPr lang="ru-RU" sz="1400" dirty="0" smtClean="0">
                <a:sym typeface="+mn-ea"/>
              </a:rPr>
              <a:t> </a:t>
            </a:r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3" name="Изображение 2" descr="IMG_63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57400"/>
            <a:ext cx="4330700" cy="4652645"/>
          </a:xfrm>
          <a:prstGeom prst="rect">
            <a:avLst/>
          </a:prstGeom>
        </p:spPr>
      </p:pic>
      <p:pic>
        <p:nvPicPr>
          <p:cNvPr id="8" name="Замещающее содержимое 7" descr="IMG_638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63888" y="1256665"/>
            <a:ext cx="4254232" cy="34359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4008" y="4721662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600" dirty="0" smtClean="0"/>
              <a:t>Дидактическая игра «Чудо-дерево»</a:t>
            </a:r>
            <a:endParaRPr lang="ru-RU" altLang="en-US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268760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600" dirty="0" smtClean="0"/>
              <a:t>Дидактическая игра «Кто с кем дружит?»</a:t>
            </a:r>
            <a:endParaRPr lang="ru-RU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" y="476885"/>
            <a:ext cx="7239000" cy="85344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6"/>
                </a:solidFill>
                <a:latin typeface="+mn-lt"/>
                <a:cs typeface="Adobe Arabic" pitchFamily="18" charset="-78"/>
              </a:rPr>
              <a:t>актуальность</a:t>
            </a:r>
            <a:br>
              <a:rPr lang="ru-RU" sz="2000" dirty="0">
                <a:solidFill>
                  <a:schemeClr val="accent6"/>
                </a:solidFill>
                <a:latin typeface="+mn-lt"/>
                <a:cs typeface="Adobe Arabic" pitchFamily="18" charset="-78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0325"/>
            <a:ext cx="7239000" cy="512572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ru-RU" sz="1800" b="1" dirty="0">
                <a:solidFill>
                  <a:schemeClr val="tx1"/>
                </a:solidFill>
                <a:latin typeface="+mj-ea"/>
                <a:cs typeface="+mj-ea"/>
                <a:sym typeface="+mn-ea"/>
              </a:rPr>
              <a:t>Речь</a:t>
            </a:r>
            <a:r>
              <a:rPr lang="ru-RU" sz="2000" b="1" dirty="0">
                <a:solidFill>
                  <a:schemeClr val="tx1"/>
                </a:solidFill>
                <a:latin typeface="+mj-lt"/>
                <a:cs typeface="+mj-lt"/>
                <a:sym typeface="+mn-ea"/>
              </a:rPr>
              <a:t> </a:t>
            </a:r>
            <a:r>
              <a:rPr lang="ru-RU" sz="2000" b="1" dirty="0">
                <a:latin typeface="+mj-lt"/>
                <a:cs typeface="+mj-lt"/>
                <a:sym typeface="+mn-ea"/>
              </a:rPr>
              <a:t>-это результат познания мира отраженного в сознании через слово. </a:t>
            </a:r>
            <a:endParaRPr lang="ru-RU" sz="2000" b="1" dirty="0">
              <a:latin typeface="+mj-lt"/>
              <a:cs typeface="+mj-lt"/>
            </a:endParaRPr>
          </a:p>
          <a:p>
            <a:pPr marL="0" indent="0" algn="l">
              <a:buNone/>
            </a:pPr>
            <a:r>
              <a:rPr lang="ru-RU" sz="2000" b="1" dirty="0">
                <a:latin typeface="+mj-lt"/>
                <a:cs typeface="+mj-lt"/>
                <a:sym typeface="+mn-ea"/>
              </a:rPr>
              <a:t>Речь – процесс использования языка в качестве средства общения.</a:t>
            </a:r>
            <a:endParaRPr lang="ru-RU" sz="2000" b="1" dirty="0">
              <a:latin typeface="+mj-lt"/>
              <a:cs typeface="+mj-lt"/>
              <a:sym typeface="+mn-ea"/>
            </a:endParaRPr>
          </a:p>
          <a:p>
            <a:pPr marL="0" indent="0" algn="l">
              <a:buNone/>
            </a:pPr>
            <a:endParaRPr lang="ru-RU" sz="2000" b="1" dirty="0">
              <a:latin typeface="+mj-lt"/>
              <a:cs typeface="+mj-lt"/>
              <a:sym typeface="+mn-ea"/>
            </a:endParaRPr>
          </a:p>
          <a:p>
            <a:pPr marL="0" indent="0" algn="l">
              <a:buNone/>
            </a:pPr>
            <a:r>
              <a:rPr lang="ru-RU" sz="2000" b="1" dirty="0">
                <a:latin typeface="+mj-lt"/>
                <a:cs typeface="+mj-lt"/>
              </a:rPr>
              <a:t>Основная цель работы педагога-психолога-</a:t>
            </a:r>
            <a:endParaRPr lang="ru-RU" sz="2000" b="1" dirty="0">
              <a:latin typeface="+mj-lt"/>
              <a:cs typeface="+mj-lt"/>
            </a:endParaRPr>
          </a:p>
          <a:p>
            <a:pPr marL="0" indent="0" algn="l">
              <a:buNone/>
            </a:pPr>
            <a:r>
              <a:rPr lang="ru-RU" sz="2000" b="1" dirty="0">
                <a:latin typeface="+mj-lt"/>
                <a:cs typeface="+mj-lt"/>
              </a:rPr>
              <a:t>создание благоприятных условий</a:t>
            </a:r>
            <a:endParaRPr lang="ru-RU" sz="2000" b="1" dirty="0">
              <a:latin typeface="+mj-lt"/>
              <a:cs typeface="+mj-lt"/>
            </a:endParaRPr>
          </a:p>
          <a:p>
            <a:pPr marL="0" indent="0" algn="l">
              <a:buNone/>
            </a:pPr>
            <a:r>
              <a:rPr lang="ru-RU" sz="2000" b="1" dirty="0">
                <a:latin typeface="+mj-lt"/>
                <a:cs typeface="+mj-lt"/>
              </a:rPr>
              <a:t> для полноценного проживания </a:t>
            </a:r>
            <a:endParaRPr lang="ru-RU" sz="2000" b="1" dirty="0">
              <a:latin typeface="+mj-lt"/>
              <a:cs typeface="+mj-lt"/>
            </a:endParaRPr>
          </a:p>
          <a:p>
            <a:pPr marL="0" indent="0" algn="l">
              <a:buNone/>
            </a:pPr>
            <a:r>
              <a:rPr lang="ru-RU" sz="2000" b="1" dirty="0">
                <a:latin typeface="+mj-lt"/>
                <a:cs typeface="+mj-lt"/>
              </a:rPr>
              <a:t>ребенком дошкольного детства, </a:t>
            </a:r>
            <a:endParaRPr lang="ru-RU" sz="2000" b="1" dirty="0">
              <a:latin typeface="+mj-lt"/>
              <a:cs typeface="+mj-lt"/>
            </a:endParaRPr>
          </a:p>
          <a:p>
            <a:pPr marL="0" indent="0" algn="l">
              <a:buNone/>
            </a:pPr>
            <a:r>
              <a:rPr lang="ru-RU" sz="2000" b="1" dirty="0">
                <a:latin typeface="+mj-lt"/>
                <a:cs typeface="+mj-lt"/>
              </a:rPr>
              <a:t>формирование основ базовой </a:t>
            </a:r>
            <a:endParaRPr lang="ru-RU" sz="2000" b="1" dirty="0">
              <a:latin typeface="+mj-lt"/>
              <a:cs typeface="+mj-lt"/>
            </a:endParaRPr>
          </a:p>
          <a:p>
            <a:pPr marL="0" indent="0" algn="l">
              <a:buNone/>
            </a:pPr>
            <a:r>
              <a:rPr lang="ru-RU" sz="2000" b="1" dirty="0">
                <a:latin typeface="+mj-lt"/>
                <a:cs typeface="+mj-lt"/>
              </a:rPr>
              <a:t>культуры личности каждого ребенка.</a:t>
            </a:r>
            <a:endParaRPr lang="ru-RU" sz="2000" b="1" dirty="0">
              <a:latin typeface="+mj-lt"/>
              <a:cs typeface="+mj-lt"/>
            </a:endParaRPr>
          </a:p>
          <a:p>
            <a:pPr marL="0" indent="0" algn="l">
              <a:buNone/>
            </a:pPr>
            <a:endParaRPr lang="ru-RU" sz="2000" b="1" dirty="0">
              <a:latin typeface="+mj-lt"/>
              <a:cs typeface="+mj-lt"/>
            </a:endParaRPr>
          </a:p>
          <a:p>
            <a:pPr marL="0" indent="0" algn="l">
              <a:buNone/>
            </a:pPr>
            <a:r>
              <a:rPr lang="ru-RU" sz="2000" b="1" dirty="0">
                <a:latin typeface="+mj-lt"/>
                <a:cs typeface="+mj-lt"/>
              </a:rPr>
              <a:t>На пути к ее реализации важным </a:t>
            </a:r>
            <a:endParaRPr lang="ru-RU" sz="2000" b="1" dirty="0">
              <a:latin typeface="+mj-lt"/>
              <a:cs typeface="+mj-lt"/>
            </a:endParaRPr>
          </a:p>
          <a:p>
            <a:pPr marL="0" indent="0" algn="l">
              <a:buNone/>
            </a:pPr>
            <a:r>
              <a:rPr lang="ru-RU" sz="2000" b="1" dirty="0">
                <a:latin typeface="+mj-lt"/>
                <a:cs typeface="+mj-lt"/>
              </a:rPr>
              <a:t>компонентом является </a:t>
            </a:r>
            <a:endParaRPr lang="ru-RU" sz="2000" b="1" dirty="0">
              <a:latin typeface="+mj-lt"/>
              <a:cs typeface="+mj-lt"/>
            </a:endParaRPr>
          </a:p>
          <a:p>
            <a:pPr marL="0" indent="0" algn="l">
              <a:buNone/>
            </a:pPr>
            <a:r>
              <a:rPr lang="ru-RU" sz="2000" b="1" dirty="0">
                <a:latin typeface="+mj-lt"/>
                <a:cs typeface="+mj-lt"/>
              </a:rPr>
              <a:t>развитие  речи детей.</a:t>
            </a:r>
            <a:endParaRPr lang="ru-RU" sz="2000" b="1" dirty="0">
              <a:latin typeface="+mj-lt"/>
              <a:cs typeface="+mj-lt"/>
            </a:endParaRPr>
          </a:p>
          <a:p>
            <a:pPr marL="0" indent="0" algn="l">
              <a:buNone/>
            </a:pPr>
            <a:endParaRPr lang="ru-RU" sz="1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endParaRPr lang="ru-RU" sz="1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endParaRPr lang="ru-RU" sz="14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l">
              <a:buNone/>
            </a:pPr>
            <a:endParaRPr lang="ru-RU" sz="14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l">
              <a:buNone/>
            </a:pPr>
            <a:endParaRPr lang="ru-RU" sz="14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" y="476885"/>
            <a:ext cx="7239000" cy="85344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000" dirty="0">
                <a:solidFill>
                  <a:schemeClr val="accent6"/>
                </a:solidFill>
                <a:latin typeface="+mn-lt"/>
                <a:cs typeface="Adobe Arabic" pitchFamily="18" charset="-78"/>
              </a:rPr>
            </a:br>
            <a:r>
              <a:rPr lang="ru-RU" sz="2000" dirty="0">
                <a:solidFill>
                  <a:schemeClr val="accent6"/>
                </a:solidFill>
                <a:latin typeface="+mn-lt"/>
                <a:cs typeface="Adobe Arabic" pitchFamily="18" charset="-78"/>
              </a:rPr>
              <a:t>Психологические аспекты развития </a:t>
            </a:r>
            <a:r>
              <a:rPr lang="ru-RU" sz="2000" dirty="0" smtClean="0">
                <a:solidFill>
                  <a:schemeClr val="accent6"/>
                </a:solidFill>
                <a:latin typeface="+mn-lt"/>
                <a:cs typeface="Adobe Arabic" pitchFamily="18" charset="-78"/>
              </a:rPr>
              <a:t>речи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0325"/>
            <a:ext cx="7239000" cy="5125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Детский возраст от 1 года до 3 </a:t>
            </a:r>
            <a:r>
              <a:rPr lang="ru-RU" sz="1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лет</a:t>
            </a: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r>
              <a:rPr lang="ru-RU" sz="1600" b="1" dirty="0">
                <a:cs typeface="+mn-lt"/>
              </a:rPr>
              <a:t>-в ходе совместной со взрослыми предметной деятельности продолжает развиваться понимание речи </a:t>
            </a:r>
            <a:endParaRPr lang="ru-RU" sz="1600" b="1" dirty="0">
              <a:cs typeface="+mn-lt"/>
            </a:endParaRPr>
          </a:p>
          <a:p>
            <a:pPr marL="0" indent="0" algn="l">
              <a:buNone/>
            </a:pPr>
            <a:r>
              <a:rPr lang="ru-RU" sz="1600" b="1" dirty="0">
                <a:cs typeface="+mn-lt"/>
              </a:rPr>
              <a:t>-дети начинают понимать не только словесную просьбу или инструкцию, но и рассказ взрослого </a:t>
            </a:r>
            <a:endParaRPr lang="ru-RU" sz="1600" b="1" dirty="0">
              <a:cs typeface="+mn-lt"/>
            </a:endParaRPr>
          </a:p>
          <a:p>
            <a:pPr marL="0" indent="0" algn="l">
              <a:buNone/>
            </a:pPr>
            <a:r>
              <a:rPr lang="ru-RU" sz="1600" b="1" dirty="0">
                <a:cs typeface="+mn-lt"/>
              </a:rPr>
              <a:t>-интенсивно развивается активная речь, грамматические структуры речи</a:t>
            </a:r>
            <a:endParaRPr lang="ru-RU" sz="1600" b="1" dirty="0">
              <a:cs typeface="+mn-lt"/>
            </a:endParaRPr>
          </a:p>
          <a:p>
            <a:pPr marL="0" indent="0" algn="l">
              <a:buNone/>
            </a:pPr>
            <a:r>
              <a:rPr lang="ru-RU" sz="1600" b="1" dirty="0">
                <a:cs typeface="+mn-lt"/>
              </a:rPr>
              <a:t>-к трем годам ребенок   использует     в     речи основные простые предложения</a:t>
            </a:r>
            <a:endParaRPr lang="ru-RU" sz="1600" b="1" dirty="0">
              <a:cs typeface="+mn-lt"/>
            </a:endParaRPr>
          </a:p>
          <a:p>
            <a:pPr marL="0" indent="0" algn="l">
              <a:buNone/>
            </a:pPr>
            <a:r>
              <a:rPr lang="ru-RU" sz="1600" b="1" dirty="0">
                <a:cs typeface="+mn-lt"/>
              </a:rPr>
              <a:t>-к концу третьего года жизни речь становится средством общения ребенка со сверстниками</a:t>
            </a:r>
            <a:endParaRPr lang="ru-RU" sz="1600" b="1" dirty="0">
              <a:cs typeface="+mn-lt"/>
            </a:endParaRPr>
          </a:p>
          <a:p>
            <a:pPr marL="0" indent="0" algn="l">
              <a:buNone/>
            </a:pPr>
            <a:r>
              <a:rPr lang="ru-RU" sz="1600" b="1" dirty="0">
                <a:cs typeface="+mn-lt"/>
              </a:rPr>
              <a:t>- совершенствуются зрительное и слуховое	 восприятие, прежде  всего, фонематический слух</a:t>
            </a:r>
            <a:endParaRPr lang="ru-RU" sz="1600" dirty="0">
              <a:cs typeface="+mn-lt"/>
            </a:endParaRPr>
          </a:p>
          <a:p>
            <a:pPr marL="0" indent="0" algn="l">
              <a:buNone/>
            </a:pPr>
            <a:endParaRPr lang="ru-RU" sz="1600" dirty="0"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175" cy="584835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400" b="0" dirty="0">
                <a:solidFill>
                  <a:schemeClr val="accent6"/>
                </a:solidFill>
              </a:rPr>
              <a:t>Развиваются </a:t>
            </a:r>
            <a:r>
              <a:rPr lang="ru-RU" sz="2400" b="0" dirty="0" smtClean="0">
                <a:solidFill>
                  <a:schemeClr val="accent6"/>
                </a:solidFill>
              </a:rPr>
              <a:t>функции </a:t>
            </a:r>
            <a:r>
              <a:rPr lang="ru-RU" sz="2400" b="0" dirty="0">
                <a:solidFill>
                  <a:schemeClr val="accent6"/>
                </a:solidFill>
              </a:rPr>
              <a:t>речи :</a:t>
            </a:r>
            <a:endParaRPr lang="ru-RU" sz="2700" b="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51255"/>
            <a:ext cx="7427168" cy="4975225"/>
          </a:xfrm>
        </p:spPr>
        <p:txBody>
          <a:bodyPr>
            <a:normAutofit fontScale="95000"/>
          </a:bodyPr>
          <a:lstStyle/>
          <a:p>
            <a:r>
              <a:rPr lang="ru-RU" sz="1800" dirty="0" smtClean="0"/>
              <a:t>- </a:t>
            </a:r>
            <a:r>
              <a:rPr lang="ru-RU" sz="1800" dirty="0">
                <a:solidFill>
                  <a:srgbClr val="00B050"/>
                </a:solidFill>
              </a:rPr>
              <a:t>коммуникативная</a:t>
            </a:r>
            <a:r>
              <a:rPr lang="ru-RU" sz="1800" dirty="0"/>
              <a:t> (передача информации. общение)</a:t>
            </a:r>
            <a:endParaRPr lang="ru-RU" sz="1800" dirty="0"/>
          </a:p>
          <a:p>
            <a:r>
              <a:rPr lang="ru-RU" sz="1800" dirty="0"/>
              <a:t>- </a:t>
            </a:r>
            <a:r>
              <a:rPr lang="ru-RU" sz="1800" dirty="0">
                <a:solidFill>
                  <a:srgbClr val="00B050"/>
                </a:solidFill>
              </a:rPr>
              <a:t>регулирующая</a:t>
            </a:r>
            <a:r>
              <a:rPr lang="ru-RU" sz="1800" dirty="0"/>
              <a:t> ( действия по речевым правилам, инструкции)</a:t>
            </a:r>
            <a:endParaRPr lang="ru-RU" sz="1800" dirty="0"/>
          </a:p>
          <a:p>
            <a:r>
              <a:rPr lang="ru-RU" sz="1800" dirty="0"/>
              <a:t>- </a:t>
            </a:r>
            <a:r>
              <a:rPr lang="ru-RU" sz="1800" dirty="0">
                <a:solidFill>
                  <a:srgbClr val="00B050"/>
                </a:solidFill>
              </a:rPr>
              <a:t>обобщающая </a:t>
            </a:r>
            <a:r>
              <a:rPr lang="ru-RU" sz="1800" dirty="0"/>
              <a:t>(понимание то ,что слово обозначает не только отдельный предмет, но целую группу сходных предметов и явлений и является носителем их существенных признаков)</a:t>
            </a:r>
            <a:endParaRPr lang="ru-RU" sz="1800" dirty="0"/>
          </a:p>
          <a:p>
            <a:r>
              <a:rPr lang="ru-RU" sz="1800" dirty="0"/>
              <a:t>- </a:t>
            </a:r>
            <a:r>
              <a:rPr lang="ru-RU" sz="1800" dirty="0">
                <a:solidFill>
                  <a:srgbClr val="00B050"/>
                </a:solidFill>
              </a:rPr>
              <a:t>отражающая</a:t>
            </a:r>
            <a:r>
              <a:rPr lang="ru-RU" sz="1800" dirty="0"/>
              <a:t> опыт взаимодействия с миром.</a:t>
            </a:r>
            <a:endParaRPr lang="ru-RU" sz="1800" dirty="0"/>
          </a:p>
          <a:p>
            <a:pPr marL="0" indent="0">
              <a:buNone/>
            </a:pPr>
            <a:r>
              <a:rPr lang="ru-RU" sz="2000" b="1" dirty="0">
                <a:solidFill>
                  <a:srgbClr val="00B050"/>
                </a:solidFill>
                <a:sym typeface="+mn-ea"/>
              </a:rPr>
              <a:t>Для полноценного развития этих явлений ребенку необходимо:</a:t>
            </a:r>
            <a:endParaRPr lang="ru-RU" sz="1800" dirty="0"/>
          </a:p>
          <a:p>
            <a:r>
              <a:rPr lang="ru-RU" sz="1800" dirty="0">
                <a:sym typeface="+mn-ea"/>
              </a:rPr>
              <a:t>-общение со взрослым </a:t>
            </a:r>
            <a:endParaRPr lang="ru-RU" sz="1800" dirty="0"/>
          </a:p>
          <a:p>
            <a:r>
              <a:rPr lang="ru-RU" sz="1800" dirty="0">
                <a:sym typeface="+mn-ea"/>
              </a:rPr>
              <a:t>-включение в предметную деятельность</a:t>
            </a:r>
            <a:endParaRPr lang="ru-RU" sz="18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7" name="Picture 5" descr="C:\Users\user\Desktop\IMG-20220407-WA0039.jpgIMG-20220407-WA003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36096" y="4365104"/>
            <a:ext cx="158417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амещающее содержимое 3" descr="IMG-20220407-WA004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03848" y="4365104"/>
            <a:ext cx="1674703" cy="2047761"/>
          </a:xfrm>
          <a:prstGeom prst="rect">
            <a:avLst/>
          </a:prstGeom>
        </p:spPr>
      </p:pic>
      <p:pic>
        <p:nvPicPr>
          <p:cNvPr id="5" name="Picture 2" descr="C:\Users\user\Desktop\IMG-20220407-WA0034.jpgIMG-20220407-WA0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4365104"/>
            <a:ext cx="1709425" cy="206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" y="476885"/>
            <a:ext cx="7239000" cy="85344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000" dirty="0">
                <a:solidFill>
                  <a:schemeClr val="accent6"/>
                </a:solidFill>
                <a:latin typeface="+mn-lt"/>
                <a:cs typeface="Adobe Arabic" pitchFamily="18" charset="-78"/>
              </a:rPr>
            </a:br>
            <a:r>
              <a:rPr lang="ru-RU" sz="2000" dirty="0">
                <a:solidFill>
                  <a:schemeClr val="accent6"/>
                </a:solidFill>
                <a:latin typeface="+mn-lt"/>
                <a:cs typeface="Adobe Arabic" pitchFamily="18" charset="-78"/>
              </a:rPr>
              <a:t>Психологические аспекты развития </a:t>
            </a:r>
            <a:r>
              <a:rPr lang="ru-RU" sz="2000" dirty="0" smtClean="0">
                <a:solidFill>
                  <a:schemeClr val="accent6"/>
                </a:solidFill>
                <a:latin typeface="+mn-lt"/>
                <a:cs typeface="Adobe Arabic" pitchFamily="18" charset="-78"/>
              </a:rPr>
              <a:t>речи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0325"/>
            <a:ext cx="7239000" cy="5125720"/>
          </a:xfrm>
        </p:spPr>
        <p:txBody>
          <a:bodyPr>
            <a:normAutofit fontScale="90000" lnSpcReduction="10000"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</a:rPr>
              <a:t>Дошкольное детство от 3 года до 7 </a:t>
            </a:r>
            <a:r>
              <a:rPr lang="ru-RU" sz="1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</a:rPr>
              <a:t>лет</a:t>
            </a: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lt"/>
              <a:sym typeface="+mn-ea"/>
            </a:endParaRPr>
          </a:p>
          <a:p>
            <a:pPr marL="0" indent="0" algn="ctr">
              <a:buNone/>
            </a:pPr>
            <a:endParaRPr lang="ru-RU" sz="1600" dirty="0">
              <a:cs typeface="+mn-lt"/>
            </a:endParaRPr>
          </a:p>
          <a:p>
            <a:pPr marL="0" indent="0" algn="l">
              <a:buNone/>
            </a:pPr>
            <a:r>
              <a:rPr lang="ru-RU" sz="1600" b="1" dirty="0">
                <a:solidFill>
                  <a:srgbClr val="00B050"/>
                </a:solidFill>
                <a:cs typeface="+mn-lt"/>
              </a:rPr>
              <a:t>Особенности:</a:t>
            </a:r>
            <a:endParaRPr lang="ru-RU" sz="1600" b="1" dirty="0">
              <a:solidFill>
                <a:srgbClr val="00B050"/>
              </a:solidFill>
              <a:cs typeface="+mn-lt"/>
            </a:endParaRPr>
          </a:p>
          <a:p>
            <a:pPr marL="0" indent="0" algn="l">
              <a:buNone/>
            </a:pPr>
            <a:r>
              <a:rPr lang="ru-RU" sz="1600" b="1" dirty="0">
                <a:cs typeface="+mn-lt"/>
              </a:rPr>
              <a:t>-речь включается во все виды деятельности</a:t>
            </a:r>
            <a:endParaRPr lang="ru-RU" sz="1600" b="1" dirty="0">
              <a:cs typeface="+mn-lt"/>
            </a:endParaRPr>
          </a:p>
          <a:p>
            <a:pPr marL="0" indent="0" algn="l">
              <a:buNone/>
            </a:pPr>
            <a:r>
              <a:rPr lang="ru-RU" sz="1600" b="1" dirty="0">
                <a:cs typeface="+mn-lt"/>
              </a:rPr>
              <a:t>- увеличивается словарь и происходит осознание значения слов</a:t>
            </a:r>
            <a:endParaRPr lang="ru-RU" sz="1600" b="1" dirty="0">
              <a:cs typeface="+mn-lt"/>
            </a:endParaRPr>
          </a:p>
          <a:p>
            <a:pPr marL="0" indent="0" algn="l">
              <a:buNone/>
            </a:pPr>
            <a:r>
              <a:rPr lang="ru-RU" sz="1600" b="1" dirty="0">
                <a:cs typeface="+mn-lt"/>
              </a:rPr>
              <a:t>-повышается звуковая культура «фонематический слух и правила произношения»</a:t>
            </a:r>
            <a:endParaRPr lang="ru-RU" sz="1600" b="1" dirty="0">
              <a:cs typeface="+mn-lt"/>
            </a:endParaRPr>
          </a:p>
          <a:p>
            <a:pPr marL="0" indent="0" algn="l">
              <a:buNone/>
            </a:pPr>
            <a:r>
              <a:rPr lang="ru-RU" sz="1600" b="1" dirty="0">
                <a:cs typeface="+mn-lt"/>
              </a:rPr>
              <a:t>- к концу периода завершается процесс фонематического развития </a:t>
            </a:r>
            <a:endParaRPr lang="ru-RU" sz="1600" b="1" dirty="0">
              <a:cs typeface="+mn-lt"/>
            </a:endParaRPr>
          </a:p>
          <a:p>
            <a:pPr marL="0" indent="0" algn="l">
              <a:buNone/>
            </a:pPr>
            <a:r>
              <a:rPr lang="ru-RU" sz="1600" b="1" dirty="0">
                <a:cs typeface="+mn-lt"/>
              </a:rPr>
              <a:t>-усиливается обобщающая функция речи</a:t>
            </a:r>
            <a:endParaRPr lang="ru-RU" sz="1600" b="1" dirty="0">
              <a:cs typeface="+mn-lt"/>
            </a:endParaRPr>
          </a:p>
          <a:p>
            <a:pPr marL="0" indent="0" algn="l">
              <a:buNone/>
            </a:pPr>
            <a:r>
              <a:rPr lang="ru-RU" sz="1600" b="1" dirty="0">
                <a:cs typeface="+mn-lt"/>
              </a:rPr>
              <a:t>- усваивается морфологическая система языка (суффиксы и окончания)</a:t>
            </a:r>
            <a:endParaRPr lang="ru-RU" sz="1600" b="1" dirty="0">
              <a:cs typeface="+mn-lt"/>
            </a:endParaRPr>
          </a:p>
          <a:p>
            <a:pPr marL="0" indent="0" algn="l">
              <a:buNone/>
            </a:pPr>
            <a:r>
              <a:rPr lang="ru-RU" sz="1600" b="1" dirty="0">
                <a:cs typeface="+mn-lt"/>
              </a:rPr>
              <a:t>- появляется контекстная (последовательная) и объяснительная (причинно-следственная речь) форма речи</a:t>
            </a:r>
            <a:endParaRPr lang="ru-RU" sz="1600" b="1" dirty="0">
              <a:cs typeface="+mn-lt"/>
            </a:endParaRPr>
          </a:p>
          <a:p>
            <a:pPr marL="0" indent="0" algn="l">
              <a:buNone/>
            </a:pPr>
            <a:r>
              <a:rPr lang="ru-RU" sz="1600" b="1" dirty="0">
                <a:cs typeface="+mn-lt"/>
              </a:rPr>
              <a:t>- складывается интеллектуальная функция речи (слово фиксирует результат познания и закрепляет его в сознании).</a:t>
            </a:r>
            <a:endParaRPr lang="ru-RU" sz="1600" b="1" dirty="0">
              <a:cs typeface="+mn-lt"/>
            </a:endParaRPr>
          </a:p>
          <a:p>
            <a:pPr marL="0" indent="0" algn="l">
              <a:buNone/>
            </a:pPr>
            <a:r>
              <a:rPr lang="ru-RU" sz="1600" b="1" dirty="0">
                <a:cs typeface="+mn-lt"/>
              </a:rPr>
              <a:t>-общение ребенка с взрослым носит внеситуативно - познавательный характер (несоответствие познавательных потребностей и способов их удовлетворения).</a:t>
            </a:r>
            <a:endParaRPr lang="ru-RU" sz="1600" b="1" dirty="0">
              <a:cs typeface="+mn-lt"/>
            </a:endParaRPr>
          </a:p>
          <a:p>
            <a:pPr marL="0" indent="0" algn="l">
              <a:buNone/>
            </a:pPr>
            <a:r>
              <a:rPr lang="ru-RU" sz="1600" b="1" dirty="0" smtClean="0">
                <a:solidFill>
                  <a:srgbClr val="00B050"/>
                </a:solidFill>
                <a:cs typeface="+mn-lt"/>
              </a:rPr>
              <a:t>Освоение </a:t>
            </a:r>
            <a:r>
              <a:rPr lang="ru-RU" sz="1600" b="1" dirty="0">
                <a:solidFill>
                  <a:srgbClr val="00B050"/>
                </a:solidFill>
                <a:cs typeface="+mn-lt"/>
              </a:rPr>
              <a:t>языка идет двумя путями:</a:t>
            </a:r>
            <a:endParaRPr lang="ru-RU" sz="1600" b="1" dirty="0">
              <a:solidFill>
                <a:srgbClr val="00B050"/>
              </a:solidFill>
              <a:cs typeface="+mn-lt"/>
            </a:endParaRPr>
          </a:p>
          <a:p>
            <a:pPr marL="0" indent="0" algn="l">
              <a:buNone/>
            </a:pPr>
            <a:r>
              <a:rPr lang="ru-RU" sz="1600" b="1" dirty="0">
                <a:cs typeface="+mn-lt"/>
              </a:rPr>
              <a:t>-повседневное естественное общение с взрослыми</a:t>
            </a:r>
            <a:endParaRPr lang="ru-RU" sz="1600" b="1" dirty="0">
              <a:cs typeface="+mn-lt"/>
            </a:endParaRPr>
          </a:p>
          <a:p>
            <a:pPr marL="0" indent="0" algn="l">
              <a:buNone/>
            </a:pPr>
            <a:r>
              <a:rPr lang="ru-RU" sz="1600" b="1" dirty="0">
                <a:cs typeface="+mn-lt"/>
              </a:rPr>
              <a:t>-в процессе специально организуемого родителями и педагогами обучения и общения</a:t>
            </a:r>
            <a:endParaRPr lang="ru-RU" sz="1600" b="1" dirty="0"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" y="476885"/>
            <a:ext cx="7239000" cy="85344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000" dirty="0">
                <a:solidFill>
                  <a:schemeClr val="accent6"/>
                </a:solidFill>
                <a:latin typeface="+mn-lt"/>
                <a:cs typeface="Adobe Arabic" pitchFamily="18" charset="-78"/>
              </a:rPr>
            </a:br>
            <a:r>
              <a:rPr lang="ru-RU" sz="2000" dirty="0">
                <a:solidFill>
                  <a:schemeClr val="accent6"/>
                </a:solidFill>
                <a:latin typeface="+mn-lt"/>
                <a:cs typeface="Adobe Arabic" pitchFamily="18" charset="-78"/>
              </a:rPr>
              <a:t>развитие речи на занятиях педагога-психолога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0325"/>
            <a:ext cx="7239000" cy="512572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800" dirty="0">
                <a:solidFill>
                  <a:srgbClr val="00B050"/>
                </a:solidFill>
                <a:cs typeface="+mn-lt"/>
                <a:sym typeface="+mn-ea"/>
              </a:rPr>
              <a:t>Цель: </a:t>
            </a:r>
            <a:r>
              <a:rPr lang="ru-RU" sz="1800" dirty="0">
                <a:cs typeface="+mn-lt"/>
                <a:sym typeface="+mn-ea"/>
              </a:rPr>
              <a:t>способствовать активизации и обогащению речи детей в разных видах деятельности</a:t>
            </a:r>
            <a:endParaRPr lang="ru-RU" sz="1800" dirty="0">
              <a:cs typeface="+mn-lt"/>
              <a:sym typeface="+mn-ea"/>
            </a:endParaRPr>
          </a:p>
          <a:p>
            <a:pPr marL="0" indent="0" algn="l">
              <a:buNone/>
            </a:pPr>
            <a:endParaRPr lang="ru-RU" sz="1800" dirty="0">
              <a:cs typeface="+mn-lt"/>
            </a:endParaRPr>
          </a:p>
          <a:p>
            <a:pPr marL="0" indent="0" algn="l">
              <a:buNone/>
            </a:pPr>
            <a:r>
              <a:rPr lang="ru-RU" sz="1800" dirty="0">
                <a:solidFill>
                  <a:srgbClr val="00B050"/>
                </a:solidFill>
                <a:cs typeface="+mn-lt"/>
                <a:sym typeface="+mn-ea"/>
              </a:rPr>
              <a:t>Задачи:</a:t>
            </a:r>
            <a:endParaRPr lang="ru-RU" sz="1800" dirty="0">
              <a:solidFill>
                <a:srgbClr val="00B050"/>
              </a:solidFill>
              <a:cs typeface="+mn-lt"/>
            </a:endParaRPr>
          </a:p>
          <a:p>
            <a:pPr marL="0" indent="0" algn="l">
              <a:buNone/>
            </a:pPr>
            <a:r>
              <a:rPr lang="ru-RU" sz="1800" dirty="0">
                <a:cs typeface="+mn-lt"/>
                <a:sym typeface="+mn-ea"/>
              </a:rPr>
              <a:t>1.Развивать произносительную и </a:t>
            </a:r>
            <a:endParaRPr lang="ru-RU" sz="1800" dirty="0">
              <a:cs typeface="+mn-lt"/>
              <a:sym typeface="+mn-ea"/>
            </a:endParaRPr>
          </a:p>
          <a:p>
            <a:pPr marL="0" indent="0" algn="l">
              <a:buNone/>
            </a:pPr>
            <a:r>
              <a:rPr lang="ru-RU" sz="1800" dirty="0">
                <a:cs typeface="+mn-lt"/>
                <a:sym typeface="+mn-ea"/>
              </a:rPr>
              <a:t>связную сторону речи</a:t>
            </a:r>
            <a:endParaRPr lang="ru-RU" sz="1800" dirty="0">
              <a:cs typeface="+mn-lt"/>
            </a:endParaRPr>
          </a:p>
          <a:p>
            <a:pPr marL="0" indent="0" algn="l">
              <a:buNone/>
            </a:pPr>
            <a:r>
              <a:rPr lang="ru-RU" sz="1800" dirty="0">
                <a:cs typeface="+mn-lt"/>
                <a:sym typeface="+mn-ea"/>
              </a:rPr>
              <a:t>2.Активизировать словарь детей</a:t>
            </a:r>
            <a:endParaRPr lang="ru-RU" sz="1800" dirty="0">
              <a:cs typeface="+mn-lt"/>
            </a:endParaRPr>
          </a:p>
          <a:p>
            <a:pPr marL="0" indent="0" algn="l">
              <a:buNone/>
            </a:pPr>
            <a:r>
              <a:rPr lang="ru-RU" sz="1800" dirty="0">
                <a:cs typeface="+mn-lt"/>
                <a:sym typeface="+mn-ea"/>
              </a:rPr>
              <a:t>3.Формировать граматический </a:t>
            </a:r>
            <a:endParaRPr lang="ru-RU" sz="1800" dirty="0">
              <a:cs typeface="+mn-lt"/>
              <a:sym typeface="+mn-ea"/>
            </a:endParaRPr>
          </a:p>
          <a:p>
            <a:pPr marL="0" indent="0" algn="l">
              <a:buNone/>
            </a:pPr>
            <a:r>
              <a:rPr lang="ru-RU" sz="1800" dirty="0">
                <a:cs typeface="+mn-lt"/>
                <a:sym typeface="+mn-ea"/>
              </a:rPr>
              <a:t>строй речи</a:t>
            </a:r>
            <a:endParaRPr lang="ru-RU" sz="1800" dirty="0">
              <a:cs typeface="+mn-lt"/>
            </a:endParaRPr>
          </a:p>
          <a:p>
            <a:pPr marL="0" indent="0" algn="l">
              <a:buNone/>
            </a:pPr>
            <a:r>
              <a:rPr lang="ru-RU" sz="1800" dirty="0">
                <a:cs typeface="+mn-lt"/>
                <a:sym typeface="+mn-ea"/>
              </a:rPr>
              <a:t>4.Развивать мелкую моторику</a:t>
            </a:r>
            <a:endParaRPr lang="ru-RU" sz="1800" dirty="0">
              <a:cs typeface="+mn-lt"/>
            </a:endParaRPr>
          </a:p>
          <a:p>
            <a:pPr marL="0" indent="0" algn="l">
              <a:buNone/>
            </a:pPr>
            <a:r>
              <a:rPr lang="ru-RU" sz="1800" dirty="0">
                <a:cs typeface="+mn-lt"/>
                <a:sym typeface="+mn-ea"/>
              </a:rPr>
              <a:t>5.Создавать развивающую среду</a:t>
            </a:r>
            <a:endParaRPr lang="ru-RU" sz="1800" dirty="0"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sz="1600" dirty="0"/>
          </a:p>
          <a:p>
            <a:pPr marL="0" indent="0" algn="l">
              <a:buNone/>
            </a:pP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Содержимое 3" descr="C:\Users\user\Desktop\IMG_20211122_171953.jpgIMG_20211122_171953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211960" y="1700808"/>
            <a:ext cx="3744416" cy="4561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" y="476885"/>
            <a:ext cx="7239000" cy="85344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000" dirty="0">
                <a:solidFill>
                  <a:schemeClr val="accent6"/>
                </a:solidFill>
                <a:latin typeface="+mn-lt"/>
                <a:cs typeface="Adobe Arabic" pitchFamily="18" charset="-78"/>
              </a:rPr>
            </a:br>
            <a:r>
              <a:rPr lang="ru-RU" sz="2000" dirty="0">
                <a:solidFill>
                  <a:schemeClr val="accent6"/>
                </a:solidFill>
                <a:latin typeface="+mn-lt"/>
                <a:cs typeface="Adobe Arabic" pitchFamily="18" charset="-78"/>
              </a:rPr>
              <a:t>развитие речи на занятиях педагога-психолога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0325"/>
            <a:ext cx="7239000" cy="5125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6"/>
                </a:solidFill>
                <a:cs typeface="Adobe Arabic" pitchFamily="18" charset="-78"/>
                <a:sym typeface="+mn-ea"/>
              </a:rPr>
              <a:t>Словарная работа</a:t>
            </a:r>
            <a:br>
              <a:rPr lang="ru-RU" sz="1800" dirty="0">
                <a:sym typeface="+mn-ea"/>
              </a:rPr>
            </a:br>
            <a:endParaRPr lang="ru-RU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Задачи:</a:t>
            </a:r>
            <a:endParaRPr lang="ru-RU" sz="1800" dirty="0" smtClean="0"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-обогащать словарный запас детей (знать слова, правильно понимать их значение)</a:t>
            </a: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-способствовать активному использованию новых слов в речи</a:t>
            </a: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Этапы:</a:t>
            </a:r>
            <a:endParaRPr lang="ru-RU" sz="1800" dirty="0" smtClean="0"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-знакомство с новым словом, объяснение его значения</a:t>
            </a: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-создание условий свободного общения, для активного пользования формирующимся словарем </a:t>
            </a: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   -закрепление его в общении и уточнение осознанности значения слова</a:t>
            </a: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sz="1600" dirty="0"/>
          </a:p>
          <a:p>
            <a:pPr marL="0" indent="0" algn="l">
              <a:buNone/>
            </a:pP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sz="2000" dirty="0">
                <a:solidFill>
                  <a:schemeClr val="accent6"/>
                </a:solidFill>
                <a:latin typeface="+mn-lt"/>
                <a:cs typeface="Adobe Arabic" pitchFamily="18" charset="-78"/>
              </a:rPr>
            </a:br>
            <a:r>
              <a:rPr lang="ru-RU" sz="2000" dirty="0">
                <a:solidFill>
                  <a:schemeClr val="accent6"/>
                </a:solidFill>
                <a:latin typeface="+mn-lt"/>
                <a:cs typeface="Adobe Arabic" pitchFamily="18" charset="-78"/>
              </a:rPr>
              <a:t>развитие речи на занятиях педагога-психолога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62405"/>
            <a:ext cx="3520440" cy="46640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6"/>
                </a:solidFill>
                <a:cs typeface="Adobe Arabic" pitchFamily="18" charset="-78"/>
                <a:sym typeface="+mn-ea"/>
              </a:rPr>
              <a:t>Словарная работа</a:t>
            </a:r>
            <a:br>
              <a:rPr lang="ru-RU" sz="1800" dirty="0">
                <a:sym typeface="+mn-ea"/>
              </a:rPr>
            </a:br>
            <a:endParaRPr lang="ru-RU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Средства для решения задач:</a:t>
            </a:r>
            <a:endParaRPr lang="ru-RU" sz="1800" dirty="0" smtClean="0"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r>
              <a:rPr lang="ru-RU" sz="1800" u="sng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1.Диагностика психолога </a:t>
            </a:r>
            <a:endParaRPr lang="ru-RU" sz="1800" u="sng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r>
              <a:rPr lang="ru-RU" sz="1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Диагностика позволяет выявить проблемы развития ребенка. Его результат показывает, что у многих детей снижен уровень развития речи. Если пассивный словарь близок к норме, то активный словарь требует развития.</a:t>
            </a: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r>
              <a:rPr lang="ru-RU" sz="1800" u="sng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2.Организация и регулирование активного общения детей с педагогом и сверстниками</a:t>
            </a:r>
            <a:endParaRPr lang="ru-RU" sz="1800" u="sng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sz="1600" dirty="0"/>
          </a:p>
          <a:p>
            <a:pPr marL="0" indent="0" algn="l">
              <a:buNone/>
            </a:pP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Замещающее содержимое 3" descr="лапсуй венера март 2022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277995" y="1463040"/>
            <a:ext cx="2258060" cy="2847975"/>
          </a:xfrm>
          <a:prstGeom prst="rect">
            <a:avLst/>
          </a:prstGeom>
        </p:spPr>
      </p:pic>
      <p:pic>
        <p:nvPicPr>
          <p:cNvPr id="3077" name="Picture 5" descr="C:\Users\user\Desktop\IMG-20220407-WA0039.jpgIMG-20220407-WA0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1975" y="3611880"/>
            <a:ext cx="2235835" cy="290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sz="2000" dirty="0">
                <a:solidFill>
                  <a:schemeClr val="accent6"/>
                </a:solidFill>
                <a:latin typeface="+mn-lt"/>
                <a:cs typeface="Adobe Arabic" pitchFamily="18" charset="-78"/>
              </a:rPr>
            </a:br>
            <a:r>
              <a:rPr lang="ru-RU" sz="2000" dirty="0">
                <a:solidFill>
                  <a:schemeClr val="accent6"/>
                </a:solidFill>
                <a:latin typeface="+mn-lt"/>
                <a:cs typeface="Adobe Arabic" pitchFamily="18" charset="-78"/>
              </a:rPr>
              <a:t>развитие речи на занятиях педагога-психолога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0000" lnSpcReduction="1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6"/>
                </a:solidFill>
                <a:cs typeface="Adobe Arabic" pitchFamily="18" charset="-78"/>
                <a:sym typeface="+mn-ea"/>
              </a:rPr>
              <a:t>Словарная работа</a:t>
            </a:r>
            <a:br>
              <a:rPr lang="ru-RU" sz="1800" dirty="0">
                <a:sym typeface="+mn-ea"/>
              </a:rPr>
            </a:br>
            <a:endParaRPr lang="ru-RU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ru-RU" sz="1400" dirty="0" smtClean="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Основные приемы:</a:t>
            </a:r>
            <a:endParaRPr lang="ru-RU" sz="1400" dirty="0" smtClean="0"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r>
              <a:rPr lang="ru-RU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1.Организация детских высказываний по очереди  по различной тематике</a:t>
            </a:r>
            <a:endParaRPr lang="ru-RU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r>
              <a:rPr lang="ru-RU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2.Вопросы, как средство стимуляции слушания</a:t>
            </a:r>
            <a:endParaRPr lang="ru-RU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r>
              <a:rPr lang="ru-RU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3.Подробные ответы на любые вопросы детей, как средство поддержки интереса детей к общению с взрослыми</a:t>
            </a:r>
            <a:endParaRPr lang="ru-RU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r>
              <a:rPr lang="ru-RU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4.Разъяснение смысла знакомых и малознакомых слов и помощь в осознании смысла</a:t>
            </a:r>
            <a:endParaRPr lang="ru-RU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r>
              <a:rPr lang="ru-RU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5.Осознание смысла знакомых слов через проговаривание значения слова</a:t>
            </a: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r>
              <a:rPr lang="ru-RU" sz="1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dobe Arabic" pitchFamily="18" charset="-78"/>
                <a:sym typeface="+mn-ea"/>
              </a:rPr>
              <a:t>Приемы применяются во всех формах работы: игры, рассказы по картинке, рисунку, беседы и т.д.</a:t>
            </a:r>
            <a:endParaRPr lang="ru-RU" sz="1800" dirty="0"/>
          </a:p>
          <a:p>
            <a:pPr marL="0" indent="0" algn="ctr">
              <a:buNone/>
            </a:pP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dobe Arabic" pitchFamily="18" charset="-78"/>
              <a:sym typeface="+mn-ea"/>
            </a:endParaRPr>
          </a:p>
          <a:p>
            <a:pPr marL="0" indent="0" algn="l">
              <a:buNone/>
            </a:pP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sz="1600" dirty="0"/>
          </a:p>
          <a:p>
            <a:pPr marL="0" indent="0" algn="l">
              <a:buNone/>
            </a:pP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Замещающее содержимое 3" descr="IMG_6148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995936" y="2204864"/>
            <a:ext cx="4140071" cy="3705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6635</Words>
  <Application>WPS Presentation</Application>
  <PresentationFormat>Экран (4:3)</PresentationFormat>
  <Paragraphs>251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SimSun</vt:lpstr>
      <vt:lpstr>Wingdings</vt:lpstr>
      <vt:lpstr>Wingdings 2</vt:lpstr>
      <vt:lpstr>Wingdings</vt:lpstr>
      <vt:lpstr>Times New Roman</vt:lpstr>
      <vt:lpstr>Adobe Arabic</vt:lpstr>
      <vt:lpstr>Trebuchet MS</vt:lpstr>
      <vt:lpstr>Microsoft YaHei</vt:lpstr>
      <vt:lpstr/>
      <vt:lpstr>Arial Unicode MS</vt:lpstr>
      <vt:lpstr>Calibri</vt:lpstr>
      <vt:lpstr>Segoe Print</vt:lpstr>
      <vt:lpstr>Изящная</vt:lpstr>
      <vt:lpstr> </vt:lpstr>
      <vt:lpstr>актуальность </vt:lpstr>
      <vt:lpstr> Психологические аспекты развития речи </vt:lpstr>
      <vt:lpstr> Развиваются функции речи :</vt:lpstr>
      <vt:lpstr> Психологические аспекты развития речи </vt:lpstr>
      <vt:lpstr> развитие речи на занятиях педагога-психолога </vt:lpstr>
      <vt:lpstr> развитие речи на занятиях педагога-психолога </vt:lpstr>
      <vt:lpstr> развитие речи на занятиях педагога-психолога </vt:lpstr>
      <vt:lpstr> развитие речи на занятиях педагога-психолога </vt:lpstr>
      <vt:lpstr> развитие речи на занятиях педагога-психолога </vt:lpstr>
      <vt:lpstr> развитие речи на занятиях педагога-психолога </vt:lpstr>
      <vt:lpstr> развитие речи на занятиях педагога-психолога </vt:lpstr>
      <vt:lpstr> Способы реализации задач развития речи в работе с детьми </vt:lpstr>
      <vt:lpstr> Способы реализации задач развития речи в работе с детьми Этические беседы </vt:lpstr>
      <vt:lpstr> Способы реализации задач развития речи в работе с детьми  Театрализация сказок и рассказов</vt:lpstr>
      <vt:lpstr> Способы реализации задач развития речи в работе с детьми элементы арт-терапии (сказкотерапия, музыкотерапия)</vt:lpstr>
      <vt:lpstr> Способы реализации задач развития речи в работе с детьми Игры на движение и речь  </vt:lpstr>
      <vt:lpstr> Способы реализации задач развития речи в работе с детьми развитие мелкой моторики (аппликация, рисование, лепка)  </vt:lpstr>
      <vt:lpstr> Способы реализации задач развития речи в работе с детьми Предметные и дидактические игры  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речи на занятиях педагога-психолога»</dc:title>
  <dc:creator>пк</dc:creator>
  <cp:lastModifiedBy>Kingsoft Corporation</cp:lastModifiedBy>
  <cp:revision>25</cp:revision>
  <dcterms:created xsi:type="dcterms:W3CDTF">2017-02-24T16:49:00Z</dcterms:created>
  <dcterms:modified xsi:type="dcterms:W3CDTF">2022-04-30T18:55:43Z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