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99" r:id="rId5"/>
    <p:sldId id="302" r:id="rId6"/>
    <p:sldId id="303" r:id="rId7"/>
    <p:sldId id="335" r:id="rId8"/>
    <p:sldId id="298" r:id="rId9"/>
    <p:sldId id="304" r:id="rId10"/>
    <p:sldId id="305" r:id="rId11"/>
    <p:sldId id="322" r:id="rId12"/>
    <p:sldId id="334" r:id="rId13"/>
    <p:sldId id="321" r:id="rId14"/>
    <p:sldId id="281" r:id="rId15"/>
    <p:sldId id="32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CD8"/>
    <a:srgbClr val="5D45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660"/>
  </p:normalViewPr>
  <p:slideViewPr>
    <p:cSldViewPr>
      <p:cViewPr>
        <p:scale>
          <a:sx n="90" d="100"/>
          <a:sy n="90" d="100"/>
        </p:scale>
        <p:origin x="-630" y="-402"/>
      </p:cViewPr>
      <p:guideLst>
        <p:guide orient="horz" pos="217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37.jpeg"/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41.jpeg"/><Relationship Id="rId4" Type="http://schemas.openxmlformats.org/officeDocument/2006/relationships/image" Target="../media/image40.jpeg"/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45.jpeg"/><Relationship Id="rId4" Type="http://schemas.openxmlformats.org/officeDocument/2006/relationships/image" Target="../media/image44.jpeg"/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image" Target="../media/image53.jpeg"/><Relationship Id="rId8" Type="http://schemas.openxmlformats.org/officeDocument/2006/relationships/image" Target="../media/image52.jpeg"/><Relationship Id="rId7" Type="http://schemas.openxmlformats.org/officeDocument/2006/relationships/image" Target="../media/image51.jpeg"/><Relationship Id="rId6" Type="http://schemas.openxmlformats.org/officeDocument/2006/relationships/image" Target="../media/image50.jpeg"/><Relationship Id="rId5" Type="http://schemas.openxmlformats.org/officeDocument/2006/relationships/image" Target="../media/image49.jpeg"/><Relationship Id="rId4" Type="http://schemas.openxmlformats.org/officeDocument/2006/relationships/image" Target="../media/image48.jpeg"/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4.png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7.GIF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6.jpeg"/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png"/><Relationship Id="rId4" Type="http://schemas.openxmlformats.org/officeDocument/2006/relationships/image" Target="../media/image19.jpeg"/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user\Desktop\1613651144_42-p-fon-dlya-prezentatsii-v-vide-knigi-60.jpg1613651144_42-p-fon-dlya-prezentatsii-v-vide-knigi-60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0" y="-21590"/>
            <a:ext cx="9144000" cy="690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Изображение 2" descr="C:\Users\user\Desktop\фото Ольга\IMG_20191208_161151.jpgIMG_20191208_16115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170170" y="1167130"/>
            <a:ext cx="2409825" cy="3227070"/>
          </a:xfrm>
          <a:prstGeom prst="roundRect">
            <a:avLst/>
          </a:prstGeom>
          <a:ln>
            <a:solidFill>
              <a:srgbClr val="FCFCD8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1558925" y="1167130"/>
            <a:ext cx="2750185" cy="1110441"/>
          </a:xfrm>
          <a:prstGeom prst="ellipseRibbon2">
            <a:avLst>
              <a:gd name="adj1" fmla="val 25000"/>
              <a:gd name="adj2" fmla="val 71681"/>
              <a:gd name="adj3" fmla="val 125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solidFill>
                  <a:schemeClr val="accent3"/>
                </a:solidFill>
                <a:effectLst/>
                <a:latin typeface="Monotype Corsiva" panose="03010101010201010101" pitchFamily="66" charset="0"/>
                <a:cs typeface="Monotype Corsiva" panose="03010101010201010101" pitchFamily="66" charset="0"/>
              </a:rPr>
              <a:t>МБДОУ детский сад «</a:t>
            </a:r>
            <a:r>
              <a:rPr lang="ru-RU" sz="2000" b="1" dirty="0" err="1" smtClean="0">
                <a:solidFill>
                  <a:schemeClr val="accent3"/>
                </a:solidFill>
                <a:effectLst/>
                <a:latin typeface="Monotype Corsiva" panose="03010101010201010101" pitchFamily="66" charset="0"/>
                <a:cs typeface="Monotype Corsiva" panose="03010101010201010101" pitchFamily="66" charset="0"/>
              </a:rPr>
              <a:t>Северяночка</a:t>
            </a:r>
            <a:r>
              <a:rPr lang="ru-RU" sz="2000" b="1" dirty="0" smtClean="0">
                <a:solidFill>
                  <a:schemeClr val="accent3"/>
                </a:solidFill>
                <a:effectLst/>
                <a:latin typeface="Monotype Corsiva" panose="03010101010201010101" pitchFamily="66" charset="0"/>
                <a:cs typeface="Monotype Corsiva" panose="03010101010201010101" pitchFamily="66" charset="0"/>
              </a:rPr>
              <a:t>»</a:t>
            </a:r>
            <a:endParaRPr lang="ru-RU" sz="2000" b="1" dirty="0" smtClean="0">
              <a:solidFill>
                <a:schemeClr val="accent3"/>
              </a:solidFill>
              <a:effectLst/>
              <a:latin typeface="Monotype Corsiva" panose="03010101010201010101" pitchFamily="66" charset="0"/>
              <a:cs typeface="Monotype Corsiva" panose="03010101010201010101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79010" y="4394200"/>
            <a:ext cx="2952115" cy="132207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6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anose="03010101010201010101" pitchFamily="66" charset="0"/>
                <a:cs typeface="Monotype Corsiva" panose="03010101010201010101" pitchFamily="66" charset="0"/>
              </a:rPr>
              <a:t>Кастрюлева Ольга Анатольевна</a:t>
            </a:r>
            <a:endParaRPr lang="ru-RU" sz="1600" b="1" dirty="0" smtClean="0">
              <a:ln w="11430"/>
              <a:solidFill>
                <a:schemeClr val="accent2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anose="03010101010201010101" pitchFamily="66" charset="0"/>
              <a:cs typeface="Monotype Corsiva" panose="03010101010201010101" pitchFamily="66" charset="0"/>
            </a:endParaRPr>
          </a:p>
          <a:p>
            <a:pPr algn="ctr"/>
            <a:r>
              <a:rPr lang="ru-RU" sz="16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anose="03010101010201010101" pitchFamily="66" charset="0"/>
                <a:cs typeface="Monotype Corsiva" panose="03010101010201010101" pitchFamily="66" charset="0"/>
              </a:rPr>
              <a:t>Педагог-психолог</a:t>
            </a:r>
            <a:endParaRPr lang="ru-RU" sz="1600" b="1" dirty="0" smtClean="0">
              <a:ln w="11430"/>
              <a:solidFill>
                <a:schemeClr val="accent2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anose="03010101010201010101" pitchFamily="66" charset="0"/>
              <a:cs typeface="Monotype Corsiva" panose="03010101010201010101" pitchFamily="66" charset="0"/>
            </a:endParaRPr>
          </a:p>
          <a:p>
            <a:pPr algn="ctr"/>
            <a:r>
              <a:rPr lang="ru-RU" sz="16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anose="03010101010201010101" pitchFamily="66" charset="0"/>
                <a:cs typeface="Monotype Corsiva" panose="03010101010201010101" pitchFamily="66" charset="0"/>
              </a:rPr>
              <a:t>Образование – высшее</a:t>
            </a:r>
            <a:endParaRPr lang="ru-RU" sz="1600" b="1" dirty="0" smtClean="0">
              <a:ln w="11430"/>
              <a:solidFill>
                <a:schemeClr val="accent2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anose="03010101010201010101" pitchFamily="66" charset="0"/>
              <a:cs typeface="Monotype Corsiva" panose="03010101010201010101" pitchFamily="66" charset="0"/>
            </a:endParaRPr>
          </a:p>
          <a:p>
            <a:pPr algn="ctr"/>
            <a:r>
              <a:rPr lang="ru-RU" sz="16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anose="03010101010201010101" pitchFamily="66" charset="0"/>
                <a:cs typeface="Monotype Corsiva" panose="03010101010201010101" pitchFamily="66" charset="0"/>
              </a:rPr>
              <a:t>Педагогический стаж работы </a:t>
            </a:r>
            <a:r>
              <a:rPr lang="ru-RU" sz="1600" b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anose="03010101010201010101" pitchFamily="66" charset="0"/>
                <a:cs typeface="Monotype Corsiva" panose="03010101010201010101" pitchFamily="66" charset="0"/>
              </a:rPr>
              <a:t>– 23 </a:t>
            </a:r>
            <a:r>
              <a:rPr lang="ru-RU" sz="16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anose="03010101010201010101" pitchFamily="66" charset="0"/>
                <a:cs typeface="Monotype Corsiva" panose="03010101010201010101" pitchFamily="66" charset="0"/>
              </a:rPr>
              <a:t>года</a:t>
            </a:r>
            <a:endParaRPr lang="ru-RU" sz="1600" b="1" dirty="0" smtClean="0">
              <a:ln w="11430"/>
              <a:solidFill>
                <a:schemeClr val="accent2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anose="03010101010201010101" pitchFamily="66" charset="0"/>
              <a:cs typeface="Monotype Corsiva" panose="03010101010201010101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87220" y="5027295"/>
            <a:ext cx="2291080" cy="5835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1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anose="03010101010201010101" pitchFamily="66" charset="0"/>
                <a:cs typeface="Monotype Corsiva" panose="03010101010201010101" pitchFamily="66" charset="0"/>
              </a:rPr>
              <a:t>с.ГЫДА</a:t>
            </a:r>
            <a:endParaRPr lang="ru-RU" sz="1600" b="1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anose="03010101010201010101" pitchFamily="66" charset="0"/>
              <a:cs typeface="Monotype Corsiva" panose="03010101010201010101" pitchFamily="66" charset="0"/>
            </a:endParaRPr>
          </a:p>
          <a:p>
            <a:pPr algn="ctr"/>
            <a:r>
              <a:rPr lang="ru-RU" sz="16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onotype Corsiva" panose="03010101010201010101" pitchFamily="66" charset="0"/>
                <a:cs typeface="Monotype Corsiva" panose="03010101010201010101" pitchFamily="66" charset="0"/>
              </a:rPr>
              <a:t>2021</a:t>
            </a:r>
            <a:endParaRPr lang="ru-RU" sz="1600" b="1" dirty="0" smtClean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anose="03010101010201010101" pitchFamily="66" charset="0"/>
              <a:cs typeface="Monotype Corsiva" panose="03010101010201010101" pitchFamily="66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1613651144_42-p-fon-dlya-prezentatsii-v-vide-knigi-60.jpg1613651144_42-p-fon-dlya-prezentatsii-v-vide-knigi-60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0" y="4445"/>
            <a:ext cx="9144000" cy="6849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 descr="E:\Интернет-портфолио\Фотогалерея\НОД младшая группа\IMG-20210921-WA0004.jpgIMG-20210921-WA000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91615" y="1932305"/>
            <a:ext cx="3023235" cy="252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 descr="E:\Интернет-портфолио\Фотогалерея\НОД подготовительная группа\IMG_20211122_171337.jpgIMG_20211122_17133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52135" y="3570605"/>
            <a:ext cx="1654810" cy="217360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913765" y="1013460"/>
            <a:ext cx="36004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Monotype Corsiva" panose="03010101010201010101" pitchFamily="66" charset="0"/>
              </a:rPr>
              <a:t>ПСИХОЛОГ- </a:t>
            </a:r>
            <a:endParaRPr lang="ru-RU" sz="2000" b="1" dirty="0" smtClean="0">
              <a:latin typeface="Monotype Corsiva" panose="03010101010201010101" pitchFamily="66" charset="0"/>
            </a:endParaRPr>
          </a:p>
          <a:p>
            <a:pPr algn="ctr"/>
            <a:r>
              <a:rPr lang="ru-RU" sz="2000" b="1" dirty="0" smtClean="0">
                <a:latin typeface="Monotype Corsiva" panose="03010101010201010101" pitchFamily="66" charset="0"/>
              </a:rPr>
              <a:t> ЧТО ЭТО ЗНАЧИТ ?</a:t>
            </a:r>
            <a:endParaRPr lang="ru-RU" sz="2000" b="1" dirty="0">
              <a:latin typeface="Monotype Corsiva" panose="03010101010201010101" pitchFamily="66" charset="0"/>
            </a:endParaRPr>
          </a:p>
        </p:txBody>
      </p:sp>
      <p:sp>
        <p:nvSpPr>
          <p:cNvPr id="3" name="TextBox 8"/>
          <p:cNvSpPr txBox="1"/>
          <p:nvPr/>
        </p:nvSpPr>
        <p:spPr>
          <a:xfrm>
            <a:off x="1491615" y="4674235"/>
            <a:ext cx="345186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Monotype Corsiva" panose="03010101010201010101" pitchFamily="66" charset="0"/>
              </a:rPr>
              <a:t>МБДОУ детский сад «СЕВЕРЯНОЧКА»</a:t>
            </a:r>
            <a:endParaRPr lang="ru-RU" sz="2000" b="1" dirty="0">
              <a:latin typeface="Monotype Corsiva" panose="03010101010201010101" pitchFamily="66" charset="0"/>
            </a:endParaRPr>
          </a:p>
        </p:txBody>
      </p:sp>
      <p:pic>
        <p:nvPicPr>
          <p:cNvPr id="4" name="Picture 3" descr="E:\Интернет-портфолио\Фотогалерея\НОД подготовительная группа\IMG_20211122_171953.jpgIMG_20211122_17195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43475" y="1932305"/>
            <a:ext cx="2877185" cy="2203450"/>
          </a:xfrm>
          <a:prstGeom prst="rect">
            <a:avLst/>
          </a:prstGeom>
          <a:noFill/>
        </p:spPr>
      </p:pic>
      <p:sp>
        <p:nvSpPr>
          <p:cNvPr id="5" name="TextBox 8"/>
          <p:cNvSpPr txBox="1"/>
          <p:nvPr/>
        </p:nvSpPr>
        <p:spPr>
          <a:xfrm>
            <a:off x="4943475" y="1012825"/>
            <a:ext cx="2849245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Monotype Corsiva" panose="03010101010201010101" pitchFamily="66" charset="0"/>
              </a:rPr>
              <a:t>Лучший способ сделать детей хорошими — это </a:t>
            </a:r>
            <a:endParaRPr lang="ru-RU" sz="1400" b="1" dirty="0">
              <a:latin typeface="Monotype Corsiva" panose="03010101010201010101" pitchFamily="66" charset="0"/>
            </a:endParaRPr>
          </a:p>
          <a:p>
            <a:pPr algn="ctr"/>
            <a:r>
              <a:rPr lang="ru-RU" sz="1400" b="1" dirty="0">
                <a:latin typeface="Monotype Corsiva" panose="03010101010201010101" pitchFamily="66" charset="0"/>
              </a:rPr>
              <a:t>сделать их счастливыми. /О. Уайльд/</a:t>
            </a:r>
            <a:endParaRPr lang="ru-RU" sz="1400" b="1" dirty="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1613651144_42-p-fon-dlya-prezentatsii-v-vide-knigi-60.jpg1613651144_42-p-fon-dlya-prezentatsii-v-vide-knigi-60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0" y="5715"/>
            <a:ext cx="9144000" cy="6899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 descr="E:\Интернет-портфолио\Фотогалерея\НОД подготовительная группа\IMG_20211122_171644.jpgIMG_20211122_17164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78990" y="3465830"/>
            <a:ext cx="1680845" cy="2110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000760" y="994410"/>
            <a:ext cx="714248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Monotype Corsiva" panose="03010101010201010101" pitchFamily="66" charset="0"/>
              </a:rPr>
              <a:t>       ДЕТИ -                                  ЭТО СЧАСТЬЕ !</a:t>
            </a:r>
            <a:endParaRPr lang="ru-RU" sz="2000" b="1" dirty="0">
              <a:latin typeface="Monotype Corsiva" panose="03010101010201010101" pitchFamily="66" charset="0"/>
            </a:endParaRPr>
          </a:p>
        </p:txBody>
      </p:sp>
      <p:pic>
        <p:nvPicPr>
          <p:cNvPr id="5" name="Picture 3" descr="E:\Интернет-портфолио\Фотогалерея\НОД Средняя группа.jpgНОД Средняя групп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84445" y="3441065"/>
            <a:ext cx="2146300" cy="2002155"/>
          </a:xfrm>
          <a:prstGeom prst="rect">
            <a:avLst/>
          </a:prstGeom>
          <a:noFill/>
        </p:spPr>
      </p:pic>
      <p:pic>
        <p:nvPicPr>
          <p:cNvPr id="2" name="Изображение 1" descr="C:\Users\user\Desktop\IMG_2430.JPGIMG_2430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4976495" y="1617980"/>
            <a:ext cx="2362200" cy="1689735"/>
          </a:xfrm>
          <a:prstGeom prst="rect">
            <a:avLst/>
          </a:prstGeom>
        </p:spPr>
      </p:pic>
      <p:pic>
        <p:nvPicPr>
          <p:cNvPr id="3" name="Picture 4" descr="C:\Users\user\Desktop\IMG_2691.JPGIMG_269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02105" y="1393190"/>
            <a:ext cx="2665095" cy="2072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1613651144_42-p-fon-dlya-prezentatsii-v-vide-knigi-60.jpg1613651144_42-p-fon-dlya-prezentatsii-v-vide-knigi-60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0" y="-6985"/>
            <a:ext cx="9144000" cy="689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 descr="E:\Интернет-портфолио\Фотогалерея\Тренинг Чувственное восприятие\IMG_3873.JPGIMG_387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16475" y="1520190"/>
            <a:ext cx="3023235" cy="2015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 descr="E:\Интернет-портфолио\Фотогалерея\Тренинг Чувственное восприятие\IMG_3863.JPGIMG_386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24025" y="3938270"/>
            <a:ext cx="2674620" cy="178244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913765" y="1013460"/>
            <a:ext cx="390271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Monotype Corsiva" panose="03010101010201010101" pitchFamily="66" charset="0"/>
              </a:rPr>
              <a:t>ПСИХОЛОГ </a:t>
            </a:r>
            <a:endParaRPr lang="ru-RU" sz="2000" b="1" dirty="0" smtClean="0">
              <a:latin typeface="Monotype Corsiva" panose="03010101010201010101" pitchFamily="66" charset="0"/>
            </a:endParaRPr>
          </a:p>
          <a:p>
            <a:pPr algn="ctr"/>
            <a:r>
              <a:rPr lang="ru-RU" sz="2000" b="1" dirty="0" smtClean="0">
                <a:latin typeface="Monotype Corsiva" panose="03010101010201010101" pitchFamily="66" charset="0"/>
              </a:rPr>
              <a:t> ЧТО ЭТО ЗНАЧИТ ?</a:t>
            </a:r>
            <a:endParaRPr lang="ru-RU" sz="2000" b="1" dirty="0">
              <a:latin typeface="Monotype Corsiva" panose="03010101010201010101" pitchFamily="66" charset="0"/>
            </a:endParaRPr>
          </a:p>
        </p:txBody>
      </p:sp>
      <p:sp>
        <p:nvSpPr>
          <p:cNvPr id="3" name="TextBox 8"/>
          <p:cNvSpPr txBox="1"/>
          <p:nvPr/>
        </p:nvSpPr>
        <p:spPr>
          <a:xfrm>
            <a:off x="4943475" y="1213485"/>
            <a:ext cx="284924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Monotype Corsiva" panose="03010101010201010101" pitchFamily="66" charset="0"/>
              </a:rPr>
              <a:t>ПОНИМАНИЕ И ПОДДЕРЖКА</a:t>
            </a:r>
            <a:endParaRPr lang="ru-RU" sz="1400" b="1" dirty="0">
              <a:latin typeface="Monotype Corsiva" panose="03010101010201010101" pitchFamily="66" charset="0"/>
            </a:endParaRPr>
          </a:p>
        </p:txBody>
      </p:sp>
      <p:pic>
        <p:nvPicPr>
          <p:cNvPr id="2" name="Picture 4" descr="E:\Интернет-портфолио\Фотогалерея\Смотр Готовность групп.jpgСмотр Готовность групп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33855" y="1642745"/>
            <a:ext cx="2854960" cy="2158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C:\Users\user\Desktop\IMG_5208.JPGIMG_520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43475" y="3706495"/>
            <a:ext cx="2716530" cy="20142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 descr="http://psudoterad.ru/img/picture/Nov/21/469c62e7bc9399f9d9f605c8afaec93c/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pic>
        <p:nvPicPr>
          <p:cNvPr id="19459" name="Picture 3" descr="C:\Users\user\Desktop\1613651144_42-p-fon-dlya-prezentatsii-v-vide-knigi-60.jpg1613651144_42-p-fon-dlya-prezentatsii-v-vide-knigi-60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0" y="-7620"/>
            <a:ext cx="9144000" cy="691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6" name="Picture 2" descr="E:\Интернет-портфолио\Достижения педагога\Диплом.Шаг вперед..jpgДиплом.Шаг вперед.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63801" y="3916918"/>
            <a:ext cx="1184910" cy="167677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267" name="Picture 3" descr="E:\Интернет-портфолио\Достижения педагога\Почетная грамота Управления образования,2018.jpgПочетная грамота Управления образования,201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7513" y="1645874"/>
            <a:ext cx="1584176" cy="21774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268" name="Picture 4" descr="E:\Интернет-портфолио\Достижения педагога\Почетная грамота Управления образования,2015.jpgПочетная грамота Управления образования,201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49912" y="1815118"/>
            <a:ext cx="1461135" cy="20085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269" name="Picture 5" descr="E:\Интернет-портфолио\Достижения педагога\Диплом.РИЦО.jpgДиплом.РИЦО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264304" y="3994641"/>
            <a:ext cx="1133475" cy="16160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270" name="Picture 6" descr="E:\Интернет-портфолио\Достижения педагога\Почетная грамота Департамента образования.jpgПочетная грамота Департамента образования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171788" y="1432609"/>
            <a:ext cx="1512168" cy="20783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271" name="Picture 7" descr="E:\Интернет-портфолио\Достижения педагога\Диплом.Мой Ямал.jpgДиплом.Мой Ямал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564315" y="1321760"/>
            <a:ext cx="1607518" cy="22993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1564005" y="953770"/>
            <a:ext cx="66249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Monotype Corsiva" panose="03010101010201010101" pitchFamily="66" charset="0"/>
              </a:rPr>
              <a:t>ПРОФЕССИОНАЛЬНЫЙ                                          РОСТ</a:t>
            </a:r>
            <a:endParaRPr lang="ru-RU" b="1" dirty="0">
              <a:latin typeface="Monotype Corsiva" panose="03010101010201010101" pitchFamily="66" charset="0"/>
            </a:endParaRPr>
          </a:p>
        </p:txBody>
      </p:sp>
      <p:pic>
        <p:nvPicPr>
          <p:cNvPr id="2" name="Picture 5" descr="E:\Интернет-портфолио\Достижения педагога\Благодарственное письмо ВШДА.jpgБлагодарственное письмо ВШДА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950239" y="3989876"/>
            <a:ext cx="1133475" cy="16040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5" descr="E:\Интернет-портфолио\Достижения педагога\Благодарственное письмо РИЦО.jpgБлагодарственное письмо РИЦО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867304" y="4011466"/>
            <a:ext cx="1133475" cy="15824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user\Desktop\1613651144_42-p-fon-dlya-prezentatsii-v-vide-knigi-60.jpg1613651144_42-p-fon-dlya-prezentatsii-v-vide-knigi-60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0" y="-5715"/>
            <a:ext cx="9144000" cy="68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000760" y="994410"/>
            <a:ext cx="714248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Monotype Corsiva" panose="03010101010201010101" pitchFamily="66" charset="0"/>
              </a:rPr>
              <a:t>                       </a:t>
            </a:r>
            <a:endParaRPr lang="ru-RU" sz="2000" b="1" dirty="0">
              <a:latin typeface="Monotype Corsiva" panose="03010101010201010101" pitchFamily="66" charset="0"/>
            </a:endParaRPr>
          </a:p>
        </p:txBody>
      </p:sp>
      <p:sp>
        <p:nvSpPr>
          <p:cNvPr id="3" name="TextBox 4"/>
          <p:cNvSpPr txBox="1"/>
          <p:nvPr/>
        </p:nvSpPr>
        <p:spPr>
          <a:xfrm>
            <a:off x="4860290" y="2145030"/>
            <a:ext cx="2647950" cy="279971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anose="03010101010201010101" pitchFamily="66" charset="0"/>
              </a:rPr>
              <a:t>Всех Благодарю</a:t>
            </a:r>
            <a:endParaRPr lang="ru-RU" sz="4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Monotype Corsiva" panose="03010101010201010101" pitchFamily="66" charset="0"/>
              </a:rPr>
              <a:t>за внимание!</a:t>
            </a:r>
            <a:endParaRPr lang="ru-RU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4" name="Изображение 3" descr="C:\Users\user\Desktop\Новая папка\Screenshot_20211205-002433.pngScreenshot_20211205-00243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578610" y="1935480"/>
            <a:ext cx="2901315" cy="2658745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C:\Users\user\Desktop\1613651144_42-p-fon-dlya-prezentatsii-v-vide-knigi-60.jpg1613651144_42-p-fon-dlya-prezentatsii-v-vide-knigi-60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0" y="381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2" name="AutoShape 8" descr="http://www.fragmanlar.com/kareler_sinema/5153_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pic>
        <p:nvPicPr>
          <p:cNvPr id="1036" name="Picture 12" descr="C:\Users\user\Desktop\фото личные\IMG-20211122-WA0011.jpgIMG-20211122-WA00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15500" y="3253735"/>
            <a:ext cx="2065655" cy="2456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5" name="Picture 3" descr="C:\Users\user\Desktop\фото личные\IMG-20211128-WA0004.jpgIMG-20211128-WA000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96815" y="1338580"/>
            <a:ext cx="2527300" cy="178054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8" name="Picture 2" descr="C:\Users\user\Desktop\фото личные\IMG-20211130-WA0004.jpgIMG-20211130-WA000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30655" y="2277110"/>
            <a:ext cx="2923540" cy="20580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971550" y="929640"/>
            <a:ext cx="734441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Monotype Corsiva" panose="03010101010201010101" pitchFamily="66" charset="0"/>
                <a:cs typeface="David" pitchFamily="34" charset="-79"/>
              </a:rPr>
              <a:t>            ДЕТСТВО -</a:t>
            </a:r>
            <a:endParaRPr lang="ru-RU" sz="2400" b="1" dirty="0" smtClean="0">
              <a:latin typeface="Monotype Corsiva" panose="03010101010201010101" pitchFamily="66" charset="0"/>
              <a:cs typeface="David" pitchFamily="34" charset="-79"/>
            </a:endParaRPr>
          </a:p>
          <a:p>
            <a:pPr algn="just"/>
            <a:r>
              <a:rPr lang="ru-RU" sz="2400" b="1" dirty="0" smtClean="0">
                <a:latin typeface="Monotype Corsiva" panose="03010101010201010101" pitchFamily="66" charset="0"/>
                <a:cs typeface="David" pitchFamily="34" charset="-79"/>
              </a:rPr>
              <a:t>         ЧУДНАЯ  ПОРА !</a:t>
            </a:r>
            <a:endParaRPr lang="ru-RU" sz="2400" b="1" dirty="0">
              <a:latin typeface="Monotype Corsiva" panose="03010101010201010101" pitchFamily="66" charset="0"/>
              <a:cs typeface="David" pitchFamily="34" charset="-79"/>
            </a:endParaRPr>
          </a:p>
        </p:txBody>
      </p:sp>
      <p:pic>
        <p:nvPicPr>
          <p:cNvPr id="7170" name="Picture 2" descr="C:\Users\Лена\Desktop\переносить\презентации\фоны для презентаций\96055753_53155791_52943660_804249pbto52wkvg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7584" y="3789040"/>
            <a:ext cx="8988425" cy="5086985"/>
          </a:xfrm>
          <a:prstGeom prst="rect">
            <a:avLst/>
          </a:prstGeom>
          <a:noFill/>
        </p:spPr>
      </p:pic>
      <p:sp>
        <p:nvSpPr>
          <p:cNvPr id="3" name="TextBox 8"/>
          <p:cNvSpPr txBox="1"/>
          <p:nvPr/>
        </p:nvSpPr>
        <p:spPr>
          <a:xfrm>
            <a:off x="1430020" y="4848860"/>
            <a:ext cx="292417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Monotype Corsiva" panose="03010101010201010101" pitchFamily="66" charset="0"/>
              </a:rPr>
              <a:t>26 ФЕВРАЛЯ  1972</a:t>
            </a:r>
            <a:endParaRPr lang="ru-RU" b="1" dirty="0">
              <a:latin typeface="Monotype Corsiva" panose="03010101010201010101" pitchFamily="66" charset="0"/>
            </a:endParaRPr>
          </a:p>
          <a:p>
            <a:pPr algn="ctr"/>
            <a:r>
              <a:rPr lang="ru-RU" b="1" dirty="0">
                <a:latin typeface="Monotype Corsiva" panose="03010101010201010101" pitchFamily="66" charset="0"/>
              </a:rPr>
              <a:t>п.РАМОНЬ</a:t>
            </a:r>
            <a:endParaRPr lang="ru-RU" b="1" dirty="0"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C:\Users\user\Desktop\1613651144_42-p-fon-dlya-prezentatsii-v-vide-knigi-60.jpg1613651144_42-p-fon-dlya-prezentatsii-v-vide-knigi-60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0" y="381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2" name="AutoShape 8" descr="http://www.fragmanlar.com/kareler_sinema/5153_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pic>
        <p:nvPicPr>
          <p:cNvPr id="3075" name="Picture 3" descr="C:\Users\user\Desktop\фото личные\IMG-20211128-WA0005.jpgIMG-20211128-WA00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39005" y="2105660"/>
            <a:ext cx="2961005" cy="283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 descr="C:\Users\user\Desktop\фото личные\IMG-20211122-WA0010.jpgIMG-20211122-WA00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295" y="1917700"/>
            <a:ext cx="2223770" cy="30245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971550" y="1081405"/>
            <a:ext cx="734441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Monotype Corsiva" panose="03010101010201010101" pitchFamily="66" charset="0"/>
                <a:cs typeface="David" pitchFamily="34" charset="-79"/>
              </a:rPr>
              <a:t>            ПЕРВАЯ ВСТРЕЧА         С ДЕТСКИМ САДОМ</a:t>
            </a:r>
            <a:endParaRPr lang="ru-RU" sz="2400" b="1" dirty="0" smtClean="0">
              <a:latin typeface="Monotype Corsiva" panose="03010101010201010101" pitchFamily="66" charset="0"/>
              <a:cs typeface="David" pitchFamily="34" charset="-79"/>
            </a:endParaRPr>
          </a:p>
          <a:p>
            <a:pPr algn="just"/>
            <a:r>
              <a:rPr lang="ru-RU" sz="2400" b="1" dirty="0" smtClean="0">
                <a:latin typeface="Monotype Corsiva" panose="03010101010201010101" pitchFamily="66" charset="0"/>
                <a:cs typeface="David" pitchFamily="34" charset="-79"/>
              </a:rPr>
              <a:t>         </a:t>
            </a:r>
            <a:endParaRPr lang="ru-RU" sz="2400" b="1" dirty="0">
              <a:latin typeface="Monotype Corsiva" panose="03010101010201010101" pitchFamily="66" charset="0"/>
              <a:cs typeface="David" pitchFamily="34" charset="-79"/>
            </a:endParaRPr>
          </a:p>
        </p:txBody>
      </p:sp>
      <p:pic>
        <p:nvPicPr>
          <p:cNvPr id="7170" name="Picture 2" descr="C:\Users\Лена\Desktop\переносить\презентации\фоны для презентаций\96055753_53155791_52943660_804249pbto52wkvg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70" y="834390"/>
            <a:ext cx="8988425" cy="463740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C:\Users\user\Desktop\1613651144_42-p-fon-dlya-prezentatsii-v-vide-knigi-60.jpg1613651144_42-p-fon-dlya-prezentatsii-v-vide-knigi-60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0" y="3175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2" name="AutoShape 8" descr="http://www.fragmanlar.com/kareler_sinema/5153_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pic>
        <p:nvPicPr>
          <p:cNvPr id="8" name="Picture 2" descr="C:\Users\user\Desktop\фото личные\IMG-20211128-WA0007.jpgIMG-20211128-WA0007"/>
          <p:cNvPicPr>
            <a:picLocks noChangeAspect="1" noChangeArrowheads="1"/>
          </p:cNvPicPr>
          <p:nvPr/>
        </p:nvPicPr>
        <p:blipFill>
          <a:blip r:embed="rId2" cstate="email"/>
          <a:srcRect b="-5181"/>
          <a:stretch>
            <a:fillRect/>
          </a:stretch>
        </p:blipFill>
        <p:spPr bwMode="auto">
          <a:xfrm rot="16200000">
            <a:off x="1530350" y="2474595"/>
            <a:ext cx="3112770" cy="2108835"/>
          </a:xfrm>
          <a:prstGeom prst="rect">
            <a:avLst/>
          </a:prstGeom>
          <a:ln>
            <a:solidFill>
              <a:srgbClr val="FCFCD8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63500"/>
          </a:effectLst>
        </p:spPr>
      </p:pic>
      <p:sp>
        <p:nvSpPr>
          <p:cNvPr id="9" name="TextBox 8"/>
          <p:cNvSpPr txBox="1"/>
          <p:nvPr/>
        </p:nvSpPr>
        <p:spPr>
          <a:xfrm>
            <a:off x="971550" y="1204595"/>
            <a:ext cx="734441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Monotype Corsiva" panose="03010101010201010101" pitchFamily="66" charset="0"/>
                <a:cs typeface="David" pitchFamily="34" charset="-79"/>
              </a:rPr>
              <a:t>                  </a:t>
            </a:r>
            <a:r>
              <a:rPr lang="ru-RU" sz="2000" b="1" dirty="0" smtClean="0">
                <a:latin typeface="Monotype Corsiva" panose="03010101010201010101" pitchFamily="66" charset="0"/>
                <a:cs typeface="David" pitchFamily="34" charset="-79"/>
              </a:rPr>
              <a:t>ШКОЛА -                               ЭТО  МАЛЕНЬКАЯ </a:t>
            </a:r>
            <a:endParaRPr lang="ru-RU" sz="2000" b="1" dirty="0" smtClean="0">
              <a:latin typeface="Monotype Corsiva" panose="03010101010201010101" pitchFamily="66" charset="0"/>
              <a:cs typeface="David" pitchFamily="34" charset="-79"/>
            </a:endParaRPr>
          </a:p>
          <a:p>
            <a:pPr algn="just"/>
            <a:r>
              <a:rPr lang="ru-RU" sz="2000" b="1" dirty="0" smtClean="0">
                <a:latin typeface="Monotype Corsiva" panose="03010101010201010101" pitchFamily="66" charset="0"/>
                <a:cs typeface="David" pitchFamily="34" charset="-79"/>
              </a:rPr>
              <a:t>                                                                                </a:t>
            </a:r>
            <a:r>
              <a:rPr lang="ru-RU" sz="2000" b="1" dirty="0" smtClean="0">
                <a:latin typeface="Monotype Corsiva" panose="03010101010201010101" pitchFamily="66" charset="0"/>
                <a:cs typeface="David" pitchFamily="34" charset="-79"/>
                <a:sym typeface="+mn-ea"/>
              </a:rPr>
              <a:t>ЖИЗНЬ!</a:t>
            </a:r>
            <a:endParaRPr lang="ru-RU" sz="2000" b="1" dirty="0">
              <a:latin typeface="Monotype Corsiva" panose="03010101010201010101" pitchFamily="66" charset="0"/>
              <a:cs typeface="David" pitchFamily="34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332656"/>
            <a:ext cx="1199728" cy="87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 descr="C:\Users\user\Desktop\IMG-20211205-WA0000.jpgIMG-20211205-WA000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95545" y="1895475"/>
            <a:ext cx="2456180" cy="1737995"/>
          </a:xfrm>
          <a:prstGeom prst="rect">
            <a:avLst/>
          </a:prstGeom>
          <a:ln>
            <a:solidFill>
              <a:srgbClr val="FCFCD8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63500"/>
          </a:effectLst>
        </p:spPr>
      </p:pic>
      <p:pic>
        <p:nvPicPr>
          <p:cNvPr id="3" name="Picture 2" descr="C:\Users\user\Desktop\IMG-20211205-WA0003.jpgIMG-20211205-WA000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54880" y="3633470"/>
            <a:ext cx="2918460" cy="1926590"/>
          </a:xfrm>
          <a:prstGeom prst="rect">
            <a:avLst/>
          </a:prstGeom>
          <a:ln>
            <a:solidFill>
              <a:srgbClr val="FCFCD8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63500"/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C:\Users\user\Desktop\1613651144_42-p-fon-dlya-prezentatsii-v-vide-knigi-60.jpg1613651144_42-p-fon-dlya-prezentatsii-v-vide-knigi-60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0" y="381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2" name="AutoShape 8" descr="http://www.fragmanlar.com/kareler_sinema/5153_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pic>
        <p:nvPicPr>
          <p:cNvPr id="8" name="Picture 2" descr="C:\Users\user\Desktop\фото личные\IMG-20211130-WA0005.jpgIMG-20211130-WA00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72100" y="1016000"/>
            <a:ext cx="1660525" cy="24409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1286510" y="628015"/>
            <a:ext cx="682688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400" b="1" dirty="0" smtClean="0">
              <a:latin typeface="Monotype Corsiva" panose="03010101010201010101" pitchFamily="66" charset="0"/>
              <a:cs typeface="David" pitchFamily="34" charset="-79"/>
            </a:endParaRPr>
          </a:p>
          <a:p>
            <a:pPr algn="just"/>
            <a:r>
              <a:rPr lang="ru-RU" sz="2400" b="1" dirty="0" smtClean="0">
                <a:latin typeface="Monotype Corsiva" panose="03010101010201010101" pitchFamily="66" charset="0"/>
                <a:cs typeface="David" pitchFamily="34" charset="-79"/>
              </a:rPr>
              <a:t>   СТУДЕНЧЕСКАЯ </a:t>
            </a:r>
            <a:endParaRPr lang="ru-RU" sz="2400" b="1" dirty="0" smtClean="0">
              <a:latin typeface="Monotype Corsiva" panose="03010101010201010101" pitchFamily="66" charset="0"/>
              <a:cs typeface="David" pitchFamily="34" charset="-79"/>
            </a:endParaRPr>
          </a:p>
          <a:p>
            <a:pPr algn="just"/>
            <a:r>
              <a:rPr lang="ru-RU" sz="2400" b="1" dirty="0" smtClean="0">
                <a:latin typeface="Monotype Corsiva" panose="03010101010201010101" pitchFamily="66" charset="0"/>
                <a:cs typeface="David" pitchFamily="34" charset="-79"/>
              </a:rPr>
              <a:t>               ПОРА                </a:t>
            </a:r>
            <a:endParaRPr lang="ru-RU" sz="2400" b="1" dirty="0">
              <a:latin typeface="Monotype Corsiva" panose="03010101010201010101" pitchFamily="66" charset="0"/>
              <a:cs typeface="David" pitchFamily="34" charset="-79"/>
            </a:endParaRPr>
          </a:p>
        </p:txBody>
      </p:sp>
      <p:sp>
        <p:nvSpPr>
          <p:cNvPr id="3" name="TextBox 8"/>
          <p:cNvSpPr txBox="1"/>
          <p:nvPr/>
        </p:nvSpPr>
        <p:spPr>
          <a:xfrm>
            <a:off x="1560830" y="5077460"/>
            <a:ext cx="31984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Monotype Corsiva" panose="03010101010201010101" pitchFamily="66" charset="0"/>
                <a:cs typeface="David" pitchFamily="34" charset="-79"/>
                <a:sym typeface="+mn-ea"/>
              </a:rPr>
              <a:t>УСМАНСКОЕ  </a:t>
            </a:r>
            <a:endParaRPr lang="ru-RU" sz="1400" b="1" dirty="0" smtClean="0">
              <a:latin typeface="Monotype Corsiva" panose="03010101010201010101" pitchFamily="66" charset="0"/>
              <a:cs typeface="David" pitchFamily="34" charset="-79"/>
              <a:sym typeface="+mn-ea"/>
            </a:endParaRPr>
          </a:p>
          <a:p>
            <a:pPr algn="ctr"/>
            <a:r>
              <a:rPr lang="ru-RU" sz="1400" b="1" dirty="0" smtClean="0">
                <a:latin typeface="Monotype Corsiva" panose="03010101010201010101" pitchFamily="66" charset="0"/>
                <a:cs typeface="David" pitchFamily="34" charset="-79"/>
                <a:sym typeface="+mn-ea"/>
              </a:rPr>
              <a:t> ПЕДАГОГИЧЕСКОЕ УЧИЛИЩЕ </a:t>
            </a:r>
            <a:endParaRPr lang="ru-RU" sz="1400" b="1" dirty="0">
              <a:latin typeface="Monotype Corsiva" panose="03010101010201010101" pitchFamily="66" charset="0"/>
            </a:endParaRPr>
          </a:p>
        </p:txBody>
      </p:sp>
      <p:sp>
        <p:nvSpPr>
          <p:cNvPr id="4" name="TextBox 8"/>
          <p:cNvSpPr txBox="1"/>
          <p:nvPr/>
        </p:nvSpPr>
        <p:spPr>
          <a:xfrm>
            <a:off x="4759325" y="4947920"/>
            <a:ext cx="288544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Monotype Corsiva" panose="03010101010201010101" pitchFamily="66" charset="0"/>
                <a:cs typeface="David" pitchFamily="34" charset="-79"/>
                <a:sym typeface="+mn-ea"/>
              </a:rPr>
              <a:t>бОРИСОГЛЕБСКИЙ ПЕДАГОГИЧЕСКИЙ ИНСТИТУТ    </a:t>
            </a:r>
            <a:endParaRPr lang="ru-RU" sz="1400" b="1" dirty="0">
              <a:latin typeface="Monotype Corsiva" panose="03010101010201010101" pitchFamily="66" charset="0"/>
            </a:endParaRPr>
          </a:p>
        </p:txBody>
      </p:sp>
      <p:pic>
        <p:nvPicPr>
          <p:cNvPr id="2" name="Picture 2" descr="C:\Users\user\Desktop\IMG_20211124_211904.jpgIMG_20211124_21190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56740" y="1826895"/>
            <a:ext cx="2279650" cy="31203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2" descr="C:\Users\user\Desktop\IMG_20211124_211928.jpgIMG_20211124_21192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27955" y="3485833"/>
            <a:ext cx="1949450" cy="14617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user\Desktop\1613651144_42-p-fon-dlya-prezentatsii-v-vide-knigi-60.jpg1613651144_42-p-fon-dlya-prezentatsii-v-vide-knigi-60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0" y="-22225"/>
            <a:ext cx="9144000" cy="6903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201420" y="736600"/>
            <a:ext cx="3082925" cy="798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latin typeface="Monotype Corsiva" panose="03010101010201010101" pitchFamily="66" charset="0"/>
            </a:endParaRPr>
          </a:p>
          <a:p>
            <a:pPr algn="ctr"/>
            <a:r>
              <a:rPr lang="ru-RU" sz="2800" b="1" dirty="0">
                <a:latin typeface="Monotype Corsiva" panose="03010101010201010101" pitchFamily="66" charset="0"/>
              </a:rPr>
              <a:t>Моя семья!</a:t>
            </a:r>
            <a:endParaRPr lang="ru-RU" sz="2800" b="1" dirty="0">
              <a:latin typeface="Monotype Corsiva" panose="03010101010201010101" pitchFamily="66" charset="0"/>
            </a:endParaRPr>
          </a:p>
        </p:txBody>
      </p:sp>
      <p:pic>
        <p:nvPicPr>
          <p:cNvPr id="4098" name="Picture 2" descr="C:\Users\user\Desktop\IMG-20211105-WA0001.jpgIMG-20211105-WA00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24425" y="1235710"/>
            <a:ext cx="1473200" cy="1964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2" descr="C:\Users\user\Desktop\IMG-20211201-WA0001.jpgIMG-20211201-WA0001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09165" y="3317875"/>
            <a:ext cx="1791970" cy="2284730"/>
          </a:xfrm>
          <a:prstGeom prst="rect">
            <a:avLst/>
          </a:prstGeom>
          <a:noFill/>
        </p:spPr>
      </p:pic>
      <p:sp>
        <p:nvSpPr>
          <p:cNvPr id="5" name="TextBox 6"/>
          <p:cNvSpPr txBox="1"/>
          <p:nvPr/>
        </p:nvSpPr>
        <p:spPr>
          <a:xfrm>
            <a:off x="1423670" y="4828540"/>
            <a:ext cx="28606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latin typeface="Monotype Corsiva" panose="03010101010201010101" pitchFamily="66" charset="0"/>
            </a:endParaRPr>
          </a:p>
          <a:p>
            <a:pPr algn="ctr"/>
            <a:endParaRPr lang="ru-RU" sz="1400" b="1" dirty="0">
              <a:latin typeface="Monotype Corsiva" panose="03010101010201010101" pitchFamily="66" charset="0"/>
            </a:endParaRPr>
          </a:p>
        </p:txBody>
      </p:sp>
      <p:pic>
        <p:nvPicPr>
          <p:cNvPr id="6" name="Picture 2" descr="C:\Users\user\Desktop\IMG_20211210_220726.jpgIMG_20211210_220726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5400000">
            <a:off x="2247265" y="1232535"/>
            <a:ext cx="1545590" cy="2151380"/>
          </a:xfrm>
          <a:prstGeom prst="rect">
            <a:avLst/>
          </a:prstGeom>
          <a:noFill/>
        </p:spPr>
      </p:pic>
      <p:pic>
        <p:nvPicPr>
          <p:cNvPr id="9" name="Picture 2" descr="C:\Users\user\Desktop\Новая папка\Screenshot_20211210-220632.pngScreenshot_20211210-22063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82845" y="3448050"/>
            <a:ext cx="1355725" cy="21545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Изображение 9" descr="C:\Users\user\Desktop\IMG_20190106_170235.jpgIMG_20190106_170235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6239510" y="2831465"/>
            <a:ext cx="1473835" cy="178181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user\Desktop\1613651144_42-p-fon-dlya-prezentatsii-v-vide-knigi-60.jpg1613651144_42-p-fon-dlya-prezentatsii-v-vide-knigi-60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0" y="-13970"/>
            <a:ext cx="9144000" cy="6903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187624" y="908720"/>
            <a:ext cx="3096344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latin typeface="Monotype Corsiva" panose="03010101010201010101" pitchFamily="66" charset="0"/>
            </a:endParaRPr>
          </a:p>
          <a:p>
            <a:pPr algn="ctr"/>
            <a:r>
              <a:rPr lang="ru-RU" b="1" dirty="0">
                <a:latin typeface="Monotype Corsiva" panose="03010101010201010101" pitchFamily="66" charset="0"/>
              </a:rPr>
              <a:t>А В ДУШЕ ЛЮБОВЬ-ДЕТСКИЙ САД!</a:t>
            </a:r>
            <a:endParaRPr lang="ru-RU" b="1" dirty="0">
              <a:latin typeface="Monotype Corsiva" panose="03010101010201010101" pitchFamily="66" charset="0"/>
            </a:endParaRPr>
          </a:p>
        </p:txBody>
      </p:sp>
      <p:pic>
        <p:nvPicPr>
          <p:cNvPr id="7170" name="Picture 2" descr="C:\Users\user\Desktop\фото личные\IMG-20211122-WA0020.jpgIMG-20211122-WA0020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46320" y="1555115"/>
            <a:ext cx="2748915" cy="2075815"/>
          </a:xfrm>
          <a:prstGeom prst="rect">
            <a:avLst/>
          </a:prstGeom>
          <a:noFill/>
        </p:spPr>
      </p:pic>
      <p:pic>
        <p:nvPicPr>
          <p:cNvPr id="2" name="Picture 2" descr="C:\Users\user\Desktop\фото личные\IMG-20211122-WA0019.jpgIMG-20211122-WA0019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10690" y="2011045"/>
            <a:ext cx="2388235" cy="3086735"/>
          </a:xfrm>
          <a:prstGeom prst="rect">
            <a:avLst/>
          </a:prstGeom>
          <a:noFill/>
        </p:spPr>
      </p:pic>
      <p:sp>
        <p:nvSpPr>
          <p:cNvPr id="5" name="TextBox 6"/>
          <p:cNvSpPr txBox="1"/>
          <p:nvPr/>
        </p:nvSpPr>
        <p:spPr>
          <a:xfrm>
            <a:off x="1423670" y="4946015"/>
            <a:ext cx="286004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latin typeface="Monotype Corsiva" panose="03010101010201010101" pitchFamily="66" charset="0"/>
            </a:endParaRPr>
          </a:p>
          <a:p>
            <a:pPr algn="ctr"/>
            <a:r>
              <a:rPr lang="ru-RU" b="1" dirty="0">
                <a:latin typeface="Monotype Corsiva" panose="03010101010201010101" pitchFamily="66" charset="0"/>
              </a:rPr>
              <a:t>ДЕТСКИЙ САД №56</a:t>
            </a:r>
            <a:endParaRPr lang="ru-RU" b="1" dirty="0">
              <a:latin typeface="Monotype Corsiva" panose="03010101010201010101" pitchFamily="66" charset="0"/>
            </a:endParaRPr>
          </a:p>
          <a:p>
            <a:pPr algn="ctr"/>
            <a:r>
              <a:rPr lang="ru-RU" b="1" dirty="0">
                <a:latin typeface="Monotype Corsiva" panose="03010101010201010101" pitchFamily="66" charset="0"/>
              </a:rPr>
              <a:t>ВОСПИТАТЕЛЬ</a:t>
            </a:r>
            <a:endParaRPr lang="ru-RU" b="1" dirty="0">
              <a:latin typeface="Monotype Corsiva" panose="03010101010201010101" pitchFamily="66" charset="0"/>
            </a:endParaRPr>
          </a:p>
        </p:txBody>
      </p:sp>
      <p:pic>
        <p:nvPicPr>
          <p:cNvPr id="6" name="Изображение 5" descr="C:\Users\user\Desktop\фото личные\IMG-20211122-WA0017.jpgIMG-20211122-WA0017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6377940" y="3730625"/>
            <a:ext cx="1217295" cy="1836420"/>
          </a:xfrm>
          <a:prstGeom prst="rect">
            <a:avLst/>
          </a:prstGeom>
        </p:spPr>
      </p:pic>
      <p:pic>
        <p:nvPicPr>
          <p:cNvPr id="4098" name="Picture 2" descr="C:\Users\user\Desktop\фото личные\IMG-20211122-WA0014.jpgIMG-20211122-WA001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46320" y="3730625"/>
            <a:ext cx="1363345" cy="18364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user\Desktop\1613651144_42-p-fon-dlya-prezentatsii-v-vide-knigi-60.jpg1613651144_42-p-fon-dlya-prezentatsii-v-vide-knigi-60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0" y="-13970"/>
            <a:ext cx="9144000" cy="6903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187624" y="908720"/>
            <a:ext cx="3096344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latin typeface="Monotype Corsiva" panose="03010101010201010101" pitchFamily="66" charset="0"/>
            </a:endParaRPr>
          </a:p>
          <a:p>
            <a:pPr algn="ctr"/>
            <a:r>
              <a:rPr lang="ru-RU" b="1" dirty="0">
                <a:latin typeface="Monotype Corsiva" panose="03010101010201010101" pitchFamily="66" charset="0"/>
              </a:rPr>
              <a:t>А В ДУШЕ ЛЮБОВЬ-ДЕТСКИЙ САД!</a:t>
            </a:r>
            <a:endParaRPr lang="ru-RU" b="1" dirty="0">
              <a:latin typeface="Monotype Corsiva" panose="03010101010201010101" pitchFamily="66" charset="0"/>
            </a:endParaRPr>
          </a:p>
        </p:txBody>
      </p:sp>
      <p:pic>
        <p:nvPicPr>
          <p:cNvPr id="4098" name="Picture 2" descr="C:\Users\user\Desktop\фото личные\IMG-20211122-WA0016.jpgIMG-20211122-WA001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41645" y="3788410"/>
            <a:ext cx="1287780" cy="1626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2" descr="C:\Users\user\Desktop\фото личные\IMG-20211125-WA0000.jpgIMG-20211125-WA0000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31715" y="1638300"/>
            <a:ext cx="2708275" cy="1861820"/>
          </a:xfrm>
          <a:prstGeom prst="rect">
            <a:avLst/>
          </a:prstGeom>
          <a:noFill/>
        </p:spPr>
      </p:pic>
      <p:sp>
        <p:nvSpPr>
          <p:cNvPr id="5" name="TextBox 6"/>
          <p:cNvSpPr txBox="1"/>
          <p:nvPr/>
        </p:nvSpPr>
        <p:spPr>
          <a:xfrm>
            <a:off x="1423670" y="4828540"/>
            <a:ext cx="2860675" cy="860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latin typeface="Monotype Corsiva" panose="03010101010201010101" pitchFamily="66" charset="0"/>
            </a:endParaRPr>
          </a:p>
          <a:p>
            <a:pPr algn="ctr"/>
            <a:r>
              <a:rPr lang="ru-RU" b="1" dirty="0">
                <a:latin typeface="Monotype Corsiva" panose="03010101010201010101" pitchFamily="66" charset="0"/>
              </a:rPr>
              <a:t>ДЕТСКИЙ САД №180</a:t>
            </a:r>
            <a:endParaRPr lang="ru-RU" b="1" dirty="0">
              <a:latin typeface="Monotype Corsiva" panose="03010101010201010101" pitchFamily="66" charset="0"/>
            </a:endParaRPr>
          </a:p>
          <a:p>
            <a:pPr algn="ctr"/>
            <a:r>
              <a:rPr lang="ru-RU" sz="1400" b="1" dirty="0">
                <a:latin typeface="Monotype Corsiva" panose="03010101010201010101" pitchFamily="66" charset="0"/>
              </a:rPr>
              <a:t>СТАРШИЙ ВОСПИТАТЕЛЬ</a:t>
            </a:r>
            <a:endParaRPr lang="ru-RU" sz="1400" b="1" dirty="0">
              <a:latin typeface="Monotype Corsiva" panose="03010101010201010101" pitchFamily="66" charset="0"/>
            </a:endParaRPr>
          </a:p>
        </p:txBody>
      </p:sp>
      <p:pic>
        <p:nvPicPr>
          <p:cNvPr id="4" name="Picture 2" descr="C:\Users\user\Desktop\фото Ольга\IMG_20191227_170809.jpgIMG_20191227_170809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77440" y="3500120"/>
            <a:ext cx="1171575" cy="1577340"/>
          </a:xfrm>
          <a:prstGeom prst="rect">
            <a:avLst/>
          </a:prstGeom>
          <a:noFill/>
        </p:spPr>
      </p:pic>
      <p:pic>
        <p:nvPicPr>
          <p:cNvPr id="6" name="Picture 2" descr="C:\Users\user\Desktop\фото Ольга\3.jpg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862455" y="1830705"/>
            <a:ext cx="2201545" cy="1554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user\Desktop\1613651144_42-p-fon-dlya-prezentatsii-v-vide-knigi-60.jpg1613651144_42-p-fon-dlya-prezentatsii-v-vide-knigi-60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0" y="-22860"/>
            <a:ext cx="9144000" cy="6903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187624" y="908720"/>
            <a:ext cx="3096344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latin typeface="Monotype Corsiva" panose="03010101010201010101" pitchFamily="66" charset="0"/>
            </a:endParaRPr>
          </a:p>
          <a:p>
            <a:pPr algn="ctr"/>
            <a:r>
              <a:rPr lang="ru-RU" b="1" dirty="0">
                <a:latin typeface="Monotype Corsiva" panose="03010101010201010101" pitchFamily="66" charset="0"/>
              </a:rPr>
              <a:t>А В ДУШЕ ЛЮБОВЬ-ДЕТСКИЙ САД!</a:t>
            </a:r>
            <a:endParaRPr lang="ru-RU" b="1" dirty="0">
              <a:latin typeface="Monotype Corsiva" panose="03010101010201010101" pitchFamily="66" charset="0"/>
            </a:endParaRPr>
          </a:p>
        </p:txBody>
      </p:sp>
      <p:pic>
        <p:nvPicPr>
          <p:cNvPr id="4098" name="Picture 2" descr="C:\Users\user\Desktop\фото Ольга\IMG_20190830_092357.jpgIMG_20190830_09235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98365" y="3435985"/>
            <a:ext cx="1473200" cy="20110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2" descr="C:\Users\user\Desktop\фото Ольга\IMG_9296.jpgIMG_9296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31715" y="1447483"/>
            <a:ext cx="2708275" cy="1805305"/>
          </a:xfrm>
          <a:prstGeom prst="rect">
            <a:avLst/>
          </a:prstGeom>
          <a:noFill/>
        </p:spPr>
      </p:pic>
      <p:sp>
        <p:nvSpPr>
          <p:cNvPr id="5" name="TextBox 6"/>
          <p:cNvSpPr txBox="1"/>
          <p:nvPr/>
        </p:nvSpPr>
        <p:spPr>
          <a:xfrm>
            <a:off x="1423670" y="4828540"/>
            <a:ext cx="2860675" cy="860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latin typeface="Monotype Corsiva" panose="03010101010201010101" pitchFamily="66" charset="0"/>
            </a:endParaRPr>
          </a:p>
          <a:p>
            <a:pPr algn="ctr"/>
            <a:r>
              <a:rPr lang="ru-RU" b="1" dirty="0">
                <a:latin typeface="Monotype Corsiva" panose="03010101010201010101" pitchFamily="66" charset="0"/>
              </a:rPr>
              <a:t>ДЕТСКИЙ САД №180</a:t>
            </a:r>
            <a:endParaRPr lang="ru-RU" b="1" dirty="0">
              <a:latin typeface="Monotype Corsiva" panose="03010101010201010101" pitchFamily="66" charset="0"/>
            </a:endParaRPr>
          </a:p>
          <a:p>
            <a:pPr algn="ctr"/>
            <a:r>
              <a:rPr lang="ru-RU" sz="1400" b="1" dirty="0">
                <a:latin typeface="Monotype Corsiva" panose="03010101010201010101" pitchFamily="66" charset="0"/>
              </a:rPr>
              <a:t>СТАРШИЙ ВОСИТАТЕЛЬ</a:t>
            </a:r>
            <a:endParaRPr lang="ru-RU" sz="1400" b="1" dirty="0">
              <a:latin typeface="Monotype Corsiva" panose="03010101010201010101" pitchFamily="66" charset="0"/>
            </a:endParaRPr>
          </a:p>
        </p:txBody>
      </p:sp>
      <p:pic>
        <p:nvPicPr>
          <p:cNvPr id="4" name="Picture 2" descr="C:\Users\user\Desktop\фото Ольга\IMG_4803.jpgIMG_4803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28483" y="1885950"/>
            <a:ext cx="2050415" cy="1367155"/>
          </a:xfrm>
          <a:prstGeom prst="rect">
            <a:avLst/>
          </a:prstGeom>
          <a:noFill/>
        </p:spPr>
      </p:pic>
      <p:pic>
        <p:nvPicPr>
          <p:cNvPr id="6" name="Picture 2" descr="C:\Users\user\Desktop\фото Ольга\IMG_7397.JPGIMG_739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53235" y="3435668"/>
            <a:ext cx="2201545" cy="14674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Изображение 7" descr="C:\Users\user\Desktop\IMG_20211124_212115.jpgIMG_20211124_212115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6254115" y="3436620"/>
            <a:ext cx="1431290" cy="2011045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1105</Words>
  <Application>WPS Presentation</Application>
  <PresentationFormat>Экран (4:3)</PresentationFormat>
  <Paragraphs>71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Arial</vt:lpstr>
      <vt:lpstr>SimSun</vt:lpstr>
      <vt:lpstr>Wingdings</vt:lpstr>
      <vt:lpstr>Monotype Corsiva</vt:lpstr>
      <vt:lpstr>David</vt:lpstr>
      <vt:lpstr>Microsoft YaHei</vt:lpstr>
      <vt:lpstr/>
      <vt:lpstr>Arial Unicode MS</vt:lpstr>
      <vt:lpstr>Calibri</vt:lpstr>
      <vt:lpstr>Segoe Print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Kingsoft Corporation</cp:lastModifiedBy>
  <cp:revision>127</cp:revision>
  <dcterms:created xsi:type="dcterms:W3CDTF">2017-01-31T04:40:00Z</dcterms:created>
  <dcterms:modified xsi:type="dcterms:W3CDTF">2022-04-30T18:44:56Z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1049-10.2.0.7646</vt:lpwstr>
  </property>
</Properties>
</file>