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0" r:id="rId1"/>
  </p:sldMasterIdLst>
  <p:sldIdLst>
    <p:sldId id="321" r:id="rId2"/>
    <p:sldId id="341" r:id="rId3"/>
    <p:sldId id="308" r:id="rId4"/>
    <p:sldId id="344" r:id="rId5"/>
    <p:sldId id="388" r:id="rId6"/>
    <p:sldId id="389" r:id="rId7"/>
    <p:sldId id="393" r:id="rId8"/>
    <p:sldId id="394" r:id="rId9"/>
    <p:sldId id="346" r:id="rId10"/>
    <p:sldId id="369" r:id="rId11"/>
    <p:sldId id="395" r:id="rId12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FFFFFF"/>
    <a:srgbClr val="99FFCC"/>
    <a:srgbClr val="33CC33"/>
    <a:srgbClr val="FF9900"/>
    <a:srgbClr val="9F4005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917"/>
    <p:restoredTop sz="41059"/>
  </p:normalViewPr>
  <p:slideViewPr>
    <p:cSldViewPr showGuides="1">
      <p:cViewPr varScale="1">
        <p:scale>
          <a:sx n="73" d="100"/>
          <a:sy n="73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lvl="0" eaLnBrk="1" hangingPunct="1"/>
            <a:fld id="{9A0DB2DC-4C9A-4742-B13C-FB6460FD3503}" type="slidenum">
              <a:rPr lang="ru-RU" smtClean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 eaLnBrk="1" hangingPunct="1"/>
              <a:t>‹#›</a:t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smtClean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 eaLnBrk="1" hangingPunct="1"/>
              <a:t>‹#›</a:t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smtClean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 eaLnBrk="1" hangingPunct="1"/>
              <a:t>‹#›</a:t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lvl="0" eaLnBrk="1" hangingPunct="1"/>
            <a:fld id="{9A0DB2DC-4C9A-4742-B13C-FB6460FD3503}" type="slidenum">
              <a:rPr lang="ru-RU" smtClean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 eaLnBrk="1" hangingPunct="1"/>
              <a:t>‹#›</a:t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smtClean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 eaLnBrk="1" hangingPunct="1"/>
              <a:t>‹#›</a:t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smtClean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 eaLnBrk="1" hangingPunct="1"/>
              <a:t>‹#›</a:t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 lvl="0" eaLnBrk="1" hangingPunct="1"/>
            <a:fld id="{9A0DB2DC-4C9A-4742-B13C-FB6460FD3503}" type="slidenum">
              <a:rPr lang="ru-RU" smtClean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 eaLnBrk="1" hangingPunct="1"/>
              <a:t>‹#›</a:t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smtClean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 eaLnBrk="1" hangingPunct="1"/>
              <a:t>‹#›</a:t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smtClean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 eaLnBrk="1" hangingPunct="1"/>
              <a:t>‹#›</a:t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smtClean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 eaLnBrk="1" hangingPunct="1"/>
              <a:t>‹#›</a:t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smtClean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 eaLnBrk="1" hangingPunct="1"/>
              <a:t>‹#›</a:t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ru-RU" smtClean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 eaLnBrk="1" hangingPunct="1"/>
              <a:t>‹#›</a:t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>
    <p:strips dir="r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окументы\Desktop\ex\63ff0b2a80e609a4bb5b966b00d973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2769" name="Rectangle 2"/>
          <p:cNvSpPr>
            <a:spLocks noGrp="1" noRot="1"/>
          </p:cNvSpPr>
          <p:nvPr>
            <p:ph type="title" idx="4294967295"/>
          </p:nvPr>
        </p:nvSpPr>
        <p:spPr>
          <a:xfrm>
            <a:off x="1835696" y="332656"/>
            <a:ext cx="5450755" cy="936898"/>
          </a:xfrm>
          <a:ln/>
        </p:spPr>
        <p:txBody>
          <a:bodyPr wrap="square" lIns="91440" tIns="45720" rIns="91440" bIns="45720" anchor="ctr"/>
          <a:lstStyle/>
          <a:p>
            <a:r>
              <a:rPr sz="2400" b="1" dirty="0">
                <a:solidFill>
                  <a:srgbClr val="000000"/>
                </a:solidFill>
                <a:effectLst/>
              </a:rPr>
              <a:t>МБДОУ </a:t>
            </a:r>
            <a:r>
              <a:rPr lang="ru-RU" sz="2400" b="1" dirty="0">
                <a:solidFill>
                  <a:srgbClr val="000000"/>
                </a:solidFill>
                <a:effectLst/>
              </a:rPr>
              <a:t>детский сад «Северяночка»</a:t>
            </a:r>
            <a:r>
              <a:rPr sz="2400" b="1" dirty="0">
                <a:solidFill>
                  <a:srgbClr val="000000"/>
                </a:solidFill>
                <a:effectLst/>
              </a:rPr>
              <a:t> </a:t>
            </a:r>
          </a:p>
        </p:txBody>
      </p:sp>
      <p:sp>
        <p:nvSpPr>
          <p:cNvPr id="32770" name="Rectangle 5"/>
          <p:cNvSpPr>
            <a:spLocks noGrp="1" noRot="1"/>
          </p:cNvSpPr>
          <p:nvPr>
            <p:ph type="body" idx="4294967295"/>
          </p:nvPr>
        </p:nvSpPr>
        <p:spPr>
          <a:xfrm>
            <a:off x="574675" y="981075"/>
            <a:ext cx="7813749" cy="2879725"/>
          </a:xfrm>
          <a:ln/>
        </p:spPr>
        <p:txBody>
          <a:bodyPr wrap="square" lIns="91440" tIns="45720" rIns="91440" bIns="45720" anchor="t"/>
          <a:lstStyle/>
          <a:p>
            <a:pPr>
              <a:lnSpc>
                <a:spcPct val="90000"/>
              </a:lnSpc>
              <a:buNone/>
            </a:pPr>
            <a:r>
              <a:rPr sz="2800" b="1" i="1" dirty="0">
                <a:solidFill>
                  <a:srgbClr val="0000CC"/>
                </a:solidFill>
                <a:effectLst/>
              </a:rPr>
              <a:t>          </a:t>
            </a:r>
          </a:p>
          <a:p>
            <a:pPr>
              <a:lnSpc>
                <a:spcPct val="90000"/>
              </a:lnSpc>
              <a:buNone/>
            </a:pPr>
            <a:endParaRPr sz="2800" b="1" i="1" dirty="0">
              <a:solidFill>
                <a:srgbClr val="0000CC"/>
              </a:solidFill>
              <a:effectLst/>
            </a:endParaRPr>
          </a:p>
          <a:p>
            <a:pPr algn="ctr">
              <a:lnSpc>
                <a:spcPct val="90000"/>
              </a:lnSpc>
              <a:buNone/>
            </a:pPr>
            <a:r>
              <a:rPr sz="2800" b="1" i="1" dirty="0">
                <a:solidFill>
                  <a:srgbClr val="0000CC"/>
                </a:solidFill>
                <a:effectLst/>
              </a:rPr>
              <a:t>         </a:t>
            </a:r>
            <a:r>
              <a:rPr sz="4000" b="1" i="1" dirty="0">
                <a:solidFill>
                  <a:srgbClr val="C00000"/>
                </a:solidFill>
                <a:effectLst/>
              </a:rPr>
              <a:t>«</a:t>
            </a:r>
            <a:r>
              <a:rPr lang="ru-RU" sz="4000" b="1" i="1" dirty="0">
                <a:solidFill>
                  <a:srgbClr val="C00000"/>
                </a:solidFill>
                <a:effectLst/>
              </a:rPr>
              <a:t>Путешествие </a:t>
            </a:r>
            <a:r>
              <a:rPr lang="ru-RU" sz="4000" b="1" i="1" dirty="0" smtClean="0">
                <a:solidFill>
                  <a:srgbClr val="C00000"/>
                </a:solidFill>
                <a:effectLst/>
              </a:rPr>
              <a:t>в страну        </a:t>
            </a:r>
            <a:r>
              <a:rPr lang="ru-RU" sz="4000" b="1" i="1" dirty="0" smtClean="0">
                <a:solidFill>
                  <a:srgbClr val="C00000"/>
                </a:solidFill>
                <a:effectLst/>
              </a:rPr>
              <a:t>движений</a:t>
            </a:r>
            <a:r>
              <a:rPr sz="4000" b="1" i="1" dirty="0" smtClean="0">
                <a:solidFill>
                  <a:srgbClr val="C00000"/>
                </a:solidFill>
                <a:effectLst/>
              </a:rPr>
              <a:t>»</a:t>
            </a:r>
            <a:endParaRPr sz="4000" b="1" i="1" dirty="0">
              <a:solidFill>
                <a:srgbClr val="C00000"/>
              </a:solidFill>
              <a:effectLst/>
            </a:endParaRPr>
          </a:p>
        </p:txBody>
      </p:sp>
      <p:sp>
        <p:nvSpPr>
          <p:cNvPr id="2054" name="Rectangle 6"/>
          <p:cNvSpPr/>
          <p:nvPr/>
        </p:nvSpPr>
        <p:spPr>
          <a:xfrm rot="-10800000" flipV="1">
            <a:off x="1978025" y="4005263"/>
            <a:ext cx="5338763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b="1" i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55" name="Rectangle 7"/>
          <p:cNvSpPr/>
          <p:nvPr/>
        </p:nvSpPr>
        <p:spPr>
          <a:xfrm>
            <a:off x="2051720" y="3861048"/>
            <a:ext cx="4999038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b="1" i="1" dirty="0">
                <a:solidFill>
                  <a:srgbClr val="0033CC"/>
                </a:solidFill>
                <a:latin typeface="Arial" panose="020B0604020202020204" pitchFamily="34" charset="0"/>
              </a:rPr>
              <a:t>                      </a:t>
            </a:r>
            <a:r>
              <a:rPr sz="2000" b="1" dirty="0">
                <a:solidFill>
                  <a:srgbClr val="000000"/>
                </a:solidFill>
                <a:latin typeface="Arial" panose="020B0604020202020204" pitchFamily="34" charset="0"/>
              </a:rPr>
              <a:t>Подготовила :</a:t>
            </a:r>
          </a:p>
          <a:p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               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учитель-дефектолог</a:t>
            </a:r>
            <a:r>
              <a:rPr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sz="2000" b="1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</a:t>
            </a:r>
            <a:r>
              <a:rPr lang="ru-RU" sz="20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Г.М.Цапкова</a:t>
            </a:r>
            <a:endParaRPr lang="ru-RU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окументы\Desktop\ex\img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Документы\Desktop\ex\63ff0b2a80e609a4bb5b966b00d973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62" name="Text Box 10"/>
          <p:cNvSpPr txBox="1"/>
          <p:nvPr/>
        </p:nvSpPr>
        <p:spPr>
          <a:xfrm>
            <a:off x="1979613" y="476250"/>
            <a:ext cx="4824412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sz="20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23566" name="Text Box 14"/>
          <p:cNvSpPr txBox="1"/>
          <p:nvPr/>
        </p:nvSpPr>
        <p:spPr>
          <a:xfrm>
            <a:off x="2987675" y="260350"/>
            <a:ext cx="324008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endParaRPr sz="20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23567" name="Text Box 15"/>
          <p:cNvSpPr txBox="1"/>
          <p:nvPr/>
        </p:nvSpPr>
        <p:spPr>
          <a:xfrm>
            <a:off x="3492500" y="260350"/>
            <a:ext cx="1346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endParaRPr sz="20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pic>
        <p:nvPicPr>
          <p:cNvPr id="3078" name="Picture 11" descr="animashki-deti-53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063" y="5300663"/>
            <a:ext cx="1157287" cy="1368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2" name="Rectangle 18"/>
          <p:cNvSpPr/>
          <p:nvPr/>
        </p:nvSpPr>
        <p:spPr>
          <a:xfrm>
            <a:off x="1258888" y="752475"/>
            <a:ext cx="6022975" cy="830263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eaLnBrk="0" hangingPunct="0"/>
            <a:r>
              <a:rPr sz="2400" b="1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sz="24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sz="1200" dirty="0">
                <a:latin typeface="Arial" panose="020B0604020202020204" pitchFamily="34" charset="0"/>
              </a:rPr>
              <a:t/>
            </a:r>
            <a:br>
              <a:rPr sz="1200" dirty="0">
                <a:latin typeface="Arial" panose="020B0604020202020204" pitchFamily="34" charset="0"/>
              </a:rPr>
            </a:br>
            <a:endParaRPr sz="1200" dirty="0">
              <a:latin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9723" y="656908"/>
            <a:ext cx="8143875" cy="455509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Общие вопросы воспитания девочек и мальчиков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Процесс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воспитания дошкольников на современном этапе происходит в соответствии с </a:t>
            </a:r>
            <a:r>
              <a:rPr lang="ru-RU" altLang="ru-RU" sz="2000" b="1" dirty="0">
                <a:sym typeface="+mn-ea"/>
              </a:rPr>
              <a:t>Федеральный государственный образовательным стандартом дошкольного образования.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altLang="ru-RU" sz="2000" b="1" dirty="0">
                <a:sym typeface="+mn-ea"/>
              </a:rPr>
              <a:t>В основу которого </a:t>
            </a:r>
            <a:r>
              <a:rPr lang="ru-RU" altLang="ru-RU" sz="2000" b="1" dirty="0" smtClean="0">
                <a:sym typeface="+mn-ea"/>
              </a:rPr>
              <a:t>положены </a:t>
            </a:r>
            <a:r>
              <a:rPr lang="ru-RU" altLang="ru-RU" sz="2000" b="1" dirty="0" smtClean="0">
                <a:effectLst/>
                <a:sym typeface="+mn-ea"/>
              </a:rPr>
              <a:t>идеи </a:t>
            </a:r>
            <a:r>
              <a:rPr lang="ru-RU" altLang="ru-RU" sz="2000" b="1" dirty="0">
                <a:effectLst/>
                <a:sym typeface="+mn-ea"/>
              </a:rPr>
              <a:t>признания неповторимости и своеобразия развития дошкольников, понимания дошкольного возраста как периода начальной социализации ребенка, отношение к дошкольному возрасту как важному этапу становления готовности ребенка к школьному обучению.</a:t>
            </a:r>
            <a:endParaRPr lang="ru-RU" altLang="ru-RU" sz="2000" b="1" dirty="0"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Документы\Desktop\ex\63ff0b2a80e609a4bb5b966b00d973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2" name="Text Box 4"/>
          <p:cNvSpPr txBox="1"/>
          <p:nvPr/>
        </p:nvSpPr>
        <p:spPr>
          <a:xfrm>
            <a:off x="3635375" y="0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sz="24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5377" name="Rectangle 17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28600"/>
            <a:ext cx="8510588" cy="1325563"/>
          </a:xfrm>
        </p:spPr>
        <p:txBody>
          <a:bodyPr wrap="square" lIns="91440" tIns="45720" rIns="91440" bIns="45720" numCol="1" anchor="ctr" anchorCtr="0" compatLnSpc="1">
            <a:normAutofit fontScale="9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/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/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lang="ru-RU" altLang="ru-RU" sz="4000" dirty="0">
                <a:solidFill>
                  <a:srgbClr val="FF9900"/>
                </a:solidFill>
                <a:effectLst>
                  <a:outerShdw blurRad="38100" dist="38100" dir="2700000">
                    <a:srgbClr val="000000"/>
                  </a:outerShdw>
                </a:effectLst>
                <a:sym typeface="+mn-ea"/>
              </a:rPr>
              <a:t>Основные принципы </a:t>
            </a:r>
            <a:br>
              <a:rPr lang="ru-RU" altLang="ru-RU" sz="4000" dirty="0">
                <a:solidFill>
                  <a:srgbClr val="FF9900"/>
                </a:solidFill>
                <a:effectLst>
                  <a:outerShdw blurRad="38100" dist="38100" dir="2700000">
                    <a:srgbClr val="000000"/>
                  </a:outerShdw>
                </a:effectLst>
                <a:sym typeface="+mn-ea"/>
              </a:rPr>
            </a:br>
            <a:r>
              <a:rPr lang="ru-RU" altLang="ru-RU" sz="4000" dirty="0">
                <a:solidFill>
                  <a:srgbClr val="FF9900"/>
                </a:solidFill>
                <a:effectLst>
                  <a:outerShdw blurRad="38100" dist="38100" dir="2700000">
                    <a:srgbClr val="000000"/>
                  </a:outerShdw>
                </a:effectLst>
                <a:sym typeface="+mn-ea"/>
              </a:rPr>
              <a:t>дошкольного образования</a:t>
            </a:r>
            <a:r>
              <a:rPr lang="ru-RU" altLang="ru-RU" sz="4000" dirty="0">
                <a:solidFill>
                  <a:srgbClr val="FF99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/>
            </a:r>
            <a:br>
              <a:rPr lang="ru-RU" altLang="ru-RU" sz="4000" dirty="0">
                <a:solidFill>
                  <a:srgbClr val="FF99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</a:b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/>
            </a:r>
            <a:b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endParaRPr kumimoji="0" lang="ru-RU" sz="4000" b="1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5131" name="Rectangle 19"/>
          <p:cNvSpPr/>
          <p:nvPr/>
        </p:nvSpPr>
        <p:spPr>
          <a:xfrm>
            <a:off x="323528" y="1340768"/>
            <a:ext cx="8496944" cy="4173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700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ru-RU" sz="1200" b="1" dirty="0">
                <a:effectLst/>
                <a:sym typeface="+mn-ea"/>
              </a:rPr>
              <a:t>полноценное проживание ребенком всех этапов детства (младенческого, раннего и дошкольного возраста), обогащение (амплификация) детского развития; </a:t>
            </a:r>
            <a:endParaRPr lang="ru-RU" altLang="ru-RU" sz="1200" b="1" dirty="0">
              <a:effectLst/>
            </a:endParaRPr>
          </a:p>
          <a:p>
            <a:pPr eaLnBrk="1" hangingPunct="1">
              <a:lnSpc>
                <a:spcPct val="110000"/>
              </a:lnSpc>
              <a:spcBef>
                <a:spcPct val="700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ru-RU" sz="1200" b="1" dirty="0">
                <a:effectLst/>
                <a:sym typeface="+mn-ea"/>
              </a:rPr>
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образования; </a:t>
            </a:r>
          </a:p>
          <a:p>
            <a:pPr eaLnBrk="1" hangingPunct="1">
              <a:lnSpc>
                <a:spcPct val="110000"/>
              </a:lnSpc>
              <a:spcBef>
                <a:spcPct val="700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ru-RU" sz="1200" b="1" dirty="0" smtClean="0">
                <a:effectLst/>
                <a:sym typeface="+mn-ea"/>
              </a:rPr>
              <a:t>содействие </a:t>
            </a:r>
            <a:r>
              <a:rPr lang="ru-RU" altLang="ru-RU" sz="1200" b="1" dirty="0">
                <a:effectLst/>
                <a:sym typeface="+mn-ea"/>
              </a:rPr>
              <a:t>и сотрудничество детей и взрослых, признание ребенка полноценным участником (субъектом) образовательных отношений; </a:t>
            </a:r>
          </a:p>
          <a:p>
            <a:pPr eaLnBrk="1" hangingPunct="1">
              <a:lnSpc>
                <a:spcPct val="110000"/>
              </a:lnSpc>
              <a:spcBef>
                <a:spcPct val="700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ru-RU" sz="1200" b="1" dirty="0">
                <a:effectLst/>
                <a:sym typeface="+mn-ea"/>
              </a:rPr>
              <a:t>поддержка инициативы детей в различных видах деятельности;</a:t>
            </a:r>
            <a:endParaRPr lang="ru-RU" altLang="ru-RU" sz="1200" b="1" dirty="0">
              <a:effectLst/>
            </a:endParaRPr>
          </a:p>
          <a:p>
            <a:pPr eaLnBrk="1" hangingPunct="1">
              <a:lnSpc>
                <a:spcPct val="110000"/>
              </a:lnSpc>
              <a:spcBef>
                <a:spcPct val="700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ru-RU" sz="1200" b="1" dirty="0">
                <a:effectLst/>
                <a:sym typeface="+mn-ea"/>
              </a:rPr>
              <a:t>сотрудничество Организации с семьей; </a:t>
            </a:r>
            <a:endParaRPr lang="ru-RU" altLang="ru-RU" sz="1200" b="1" dirty="0">
              <a:effectLst/>
            </a:endParaRPr>
          </a:p>
          <a:p>
            <a:pPr eaLnBrk="1" hangingPunct="1">
              <a:lnSpc>
                <a:spcPct val="110000"/>
              </a:lnSpc>
              <a:spcBef>
                <a:spcPct val="700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ru-RU" sz="1200" b="1" dirty="0">
                <a:effectLst/>
                <a:sym typeface="+mn-ea"/>
              </a:rPr>
              <a:t>приобщение детей к социокультурным нормам, традициям семьи, общества и государства; </a:t>
            </a:r>
            <a:endParaRPr lang="ru-RU" altLang="ru-RU" sz="1200" b="1" dirty="0">
              <a:effectLst/>
            </a:endParaRPr>
          </a:p>
          <a:p>
            <a:pPr eaLnBrk="1" hangingPunct="1">
              <a:lnSpc>
                <a:spcPct val="110000"/>
              </a:lnSpc>
              <a:spcBef>
                <a:spcPct val="700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ru-RU" sz="1200" b="1" dirty="0">
                <a:effectLst/>
                <a:sym typeface="+mn-ea"/>
              </a:rPr>
              <a:t>формирование познавательных интересов и познавательных действий ребенка в различных видах деятельности; </a:t>
            </a:r>
            <a:endParaRPr lang="ru-RU" altLang="ru-RU" sz="1200" b="1" dirty="0" smtClean="0">
              <a:effectLst/>
              <a:sym typeface="+mn-ea"/>
            </a:endParaRPr>
          </a:p>
          <a:p>
            <a:pPr>
              <a:lnSpc>
                <a:spcPct val="110000"/>
              </a:lnSpc>
              <a:spcBef>
                <a:spcPct val="700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ru-RU" sz="1200" b="1" dirty="0" smtClean="0">
                <a:sym typeface="+mn-ea"/>
              </a:rPr>
              <a:t>возрастная адекватность дошкольного образования (соответствие условий, требований, методов возрасту и особенностям развития); </a:t>
            </a:r>
            <a:endParaRPr lang="ru-RU" altLang="ru-RU" sz="1200" b="1" dirty="0" smtClean="0"/>
          </a:p>
          <a:p>
            <a:pPr>
              <a:lnSpc>
                <a:spcPct val="110000"/>
              </a:lnSpc>
              <a:spcBef>
                <a:spcPct val="700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ru-RU" sz="1200" b="1" dirty="0" smtClean="0">
                <a:sym typeface="+mn-ea"/>
              </a:rPr>
              <a:t>учет этнокультурной ситуации развития детей</a:t>
            </a:r>
            <a:r>
              <a:rPr lang="ru-RU" altLang="ru-RU" sz="1200" b="1" dirty="0" smtClean="0">
                <a:sym typeface="+mn-ea"/>
              </a:rPr>
              <a:t>.</a:t>
            </a:r>
            <a:endParaRPr lang="ru-RU" sz="1200" b="1" dirty="0" smtClean="0">
              <a:solidFill>
                <a:srgbClr val="000000"/>
              </a:solidFill>
            </a:endParaRPr>
          </a:p>
        </p:txBody>
      </p:sp>
      <p:sp>
        <p:nvSpPr>
          <p:cNvPr id="5132" name="Rectangle 20"/>
          <p:cNvSpPr/>
          <p:nvPr/>
        </p:nvSpPr>
        <p:spPr>
          <a:xfrm rot="-10794783" flipV="1">
            <a:off x="1188720" y="4124643"/>
            <a:ext cx="7421563" cy="307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34" name="Прямоугольник 11"/>
          <p:cNvSpPr/>
          <p:nvPr/>
        </p:nvSpPr>
        <p:spPr>
          <a:xfrm>
            <a:off x="857250" y="5437188"/>
            <a:ext cx="7643813" cy="3413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642938" y="5715000"/>
            <a:ext cx="7500938" cy="5886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Документы\Desktop\ex\63ff0b2a80e609a4bb5b966b00d973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6" name="Rectangle 10"/>
          <p:cNvSpPr>
            <a:spLocks noGrp="1" noRot="1"/>
          </p:cNvSpPr>
          <p:nvPr>
            <p:ph type="title" idx="4294967295"/>
          </p:nvPr>
        </p:nvSpPr>
        <p:spPr>
          <a:xfrm>
            <a:off x="0" y="3070225"/>
            <a:ext cx="8497888" cy="1247775"/>
          </a:xfrm>
          <a:ln/>
          <a:effectLst/>
        </p:spPr>
        <p:txBody>
          <a:bodyPr wrap="square" lIns="91440" tIns="45720" rIns="91440" bIns="45720" anchor="ctr">
            <a:normAutofit fontScale="90000"/>
          </a:bodyPr>
          <a:lstStyle/>
          <a:p>
            <a:pPr algn="ctr"/>
            <a:r>
              <a:rPr lang="ru-RU" sz="2800" b="1" i="1" dirty="0" smtClean="0">
                <a:sym typeface="+mn-ea"/>
              </a:rPr>
              <a:t/>
            </a:r>
            <a:br>
              <a:rPr lang="ru-RU" sz="2800" b="1" i="1" dirty="0" smtClean="0">
                <a:sym typeface="+mn-ea"/>
              </a:rPr>
            </a:br>
            <a:r>
              <a:rPr sz="2800" b="1" i="1" dirty="0" err="1" smtClean="0">
                <a:sym typeface="+mn-ea"/>
              </a:rPr>
              <a:t>Воспитание</a:t>
            </a:r>
            <a:r>
              <a:rPr sz="2800" b="1" i="1" dirty="0" smtClean="0">
                <a:sym typeface="+mn-ea"/>
              </a:rPr>
              <a:t> </a:t>
            </a:r>
            <a:r>
              <a:rPr sz="2800" b="1" i="1" dirty="0">
                <a:sym typeface="+mn-ea"/>
              </a:rPr>
              <a:t>в </a:t>
            </a:r>
            <a:r>
              <a:rPr sz="2800" b="1" i="1" dirty="0" err="1">
                <a:sym typeface="+mn-ea"/>
              </a:rPr>
              <a:t>Древней</a:t>
            </a:r>
            <a:r>
              <a:rPr sz="2800" b="1" i="1" dirty="0">
                <a:sym typeface="+mn-ea"/>
              </a:rPr>
              <a:t> </a:t>
            </a:r>
            <a:r>
              <a:rPr sz="2800" b="1" i="1" dirty="0" err="1">
                <a:sym typeface="+mn-ea"/>
              </a:rPr>
              <a:t>Руси</a:t>
            </a:r>
            <a:r>
              <a:rPr sz="2800" b="1" i="1" dirty="0">
                <a:sym typeface="+mn-ea"/>
              </a:rPr>
              <a:t/>
            </a:r>
            <a:br>
              <a:rPr sz="2800" b="1" i="1" dirty="0">
                <a:sym typeface="+mn-ea"/>
              </a:rPr>
            </a:br>
            <a:r>
              <a:rPr lang="ru-RU" sz="2800" b="1" i="1" dirty="0" smtClean="0">
                <a:sym typeface="+mn-ea"/>
              </a:rPr>
              <a:t/>
            </a:r>
            <a:br>
              <a:rPr lang="ru-RU" sz="2800" b="1" i="1" dirty="0" smtClean="0">
                <a:sym typeface="+mn-ea"/>
              </a:rPr>
            </a:br>
            <a:r>
              <a:rPr sz="2800" dirty="0" smtClean="0">
                <a:sym typeface="+mn-ea"/>
              </a:rPr>
              <a:t> </a:t>
            </a:r>
            <a:r>
              <a:rPr sz="2800" b="1" i="1" dirty="0" err="1">
                <a:sym typeface="+mn-ea"/>
              </a:rPr>
              <a:t>Мальчики</a:t>
            </a:r>
            <a:r>
              <a:rPr sz="2800" b="1" i="1" dirty="0">
                <a:sym typeface="+mn-ea"/>
              </a:rPr>
              <a:t> с</a:t>
            </a:r>
            <a:r>
              <a:rPr sz="2800" dirty="0">
                <a:sym typeface="+mn-ea"/>
              </a:rPr>
              <a:t> 6-7 </a:t>
            </a:r>
            <a:r>
              <a:rPr sz="2800" dirty="0" err="1">
                <a:sym typeface="+mn-ea"/>
              </a:rPr>
              <a:t>лет</a:t>
            </a:r>
            <a:r>
              <a:rPr sz="2800" dirty="0">
                <a:sym typeface="+mn-ea"/>
              </a:rPr>
              <a:t> </a:t>
            </a:r>
            <a:r>
              <a:rPr sz="2800" dirty="0" err="1">
                <a:sym typeface="+mn-ea"/>
              </a:rPr>
              <a:t>переходили</a:t>
            </a:r>
            <a:r>
              <a:rPr sz="2800" dirty="0">
                <a:sym typeface="+mn-ea"/>
              </a:rPr>
              <a:t> </a:t>
            </a:r>
            <a:r>
              <a:rPr sz="2800" dirty="0" err="1">
                <a:sym typeface="+mn-ea"/>
              </a:rPr>
              <a:t>от</a:t>
            </a:r>
            <a:r>
              <a:rPr sz="2800" dirty="0">
                <a:sym typeface="+mn-ea"/>
              </a:rPr>
              <a:t> </a:t>
            </a:r>
            <a:r>
              <a:rPr sz="2800" dirty="0" err="1">
                <a:sym typeface="+mn-ea"/>
              </a:rPr>
              <a:t>женских</a:t>
            </a:r>
            <a:r>
              <a:rPr sz="2800" dirty="0">
                <a:sym typeface="+mn-ea"/>
              </a:rPr>
              <a:t> </a:t>
            </a:r>
            <a:r>
              <a:rPr sz="2800" dirty="0" err="1">
                <a:sym typeface="+mn-ea"/>
              </a:rPr>
              <a:t>рук</a:t>
            </a:r>
            <a:r>
              <a:rPr sz="2800" dirty="0">
                <a:sym typeface="+mn-ea"/>
              </a:rPr>
              <a:t> в </a:t>
            </a:r>
            <a:r>
              <a:rPr sz="2800" dirty="0" err="1">
                <a:sym typeface="+mn-ea"/>
              </a:rPr>
              <a:t>мужские</a:t>
            </a:r>
            <a:r>
              <a:rPr sz="2800" dirty="0">
                <a:sym typeface="+mn-ea"/>
              </a:rPr>
              <a:t>. </a:t>
            </a:r>
            <a:r>
              <a:rPr sz="2800" dirty="0" err="1">
                <a:sym typeface="+mn-ea"/>
              </a:rPr>
              <a:t>Детей</a:t>
            </a:r>
            <a:r>
              <a:rPr sz="2800" dirty="0">
                <a:sym typeface="+mn-ea"/>
              </a:rPr>
              <a:t> </a:t>
            </a:r>
            <a:r>
              <a:rPr sz="2800" dirty="0" err="1">
                <a:sym typeface="+mn-ea"/>
              </a:rPr>
              <a:t>княжеских</a:t>
            </a:r>
            <a:r>
              <a:rPr sz="2800" dirty="0">
                <a:sym typeface="+mn-ea"/>
              </a:rPr>
              <a:t> </a:t>
            </a:r>
            <a:r>
              <a:rPr sz="2800" dirty="0" err="1">
                <a:sym typeface="+mn-ea"/>
              </a:rPr>
              <a:t>дружинников</a:t>
            </a:r>
            <a:r>
              <a:rPr sz="2800" dirty="0">
                <a:sym typeface="+mn-ea"/>
              </a:rPr>
              <a:t> </a:t>
            </a:r>
            <a:r>
              <a:rPr sz="2800" dirty="0" err="1">
                <a:sym typeface="+mn-ea"/>
              </a:rPr>
              <a:t>готовили</a:t>
            </a:r>
            <a:r>
              <a:rPr sz="2800" dirty="0">
                <a:sym typeface="+mn-ea"/>
              </a:rPr>
              <a:t> к </a:t>
            </a:r>
            <a:r>
              <a:rPr sz="2800" dirty="0" err="1">
                <a:sym typeface="+mn-ea"/>
              </a:rPr>
              <a:t>военной</a:t>
            </a:r>
            <a:r>
              <a:rPr sz="2800" dirty="0">
                <a:sym typeface="+mn-ea"/>
              </a:rPr>
              <a:t> </a:t>
            </a:r>
            <a:r>
              <a:rPr sz="2800" dirty="0" err="1">
                <a:sym typeface="+mn-ea"/>
              </a:rPr>
              <a:t>карьере</a:t>
            </a:r>
            <a:r>
              <a:rPr sz="2800" dirty="0">
                <a:sym typeface="+mn-ea"/>
              </a:rPr>
              <a:t>.</a:t>
            </a:r>
            <a:br>
              <a:rPr sz="2800" dirty="0">
                <a:sym typeface="+mn-ea"/>
              </a:rPr>
            </a:br>
            <a:r>
              <a:rPr sz="2800" dirty="0">
                <a:sym typeface="+mn-ea"/>
              </a:rPr>
              <a:t/>
            </a:r>
            <a:br>
              <a:rPr sz="2800" dirty="0">
                <a:sym typeface="+mn-ea"/>
              </a:rPr>
            </a:br>
            <a:r>
              <a:rPr sz="2800" b="1" dirty="0">
                <a:sym typeface="+mn-ea"/>
              </a:rPr>
              <a:t>   </a:t>
            </a:r>
            <a:r>
              <a:rPr sz="2800" b="1" i="1" dirty="0" err="1">
                <a:sym typeface="+mn-ea"/>
              </a:rPr>
              <a:t>Девочки</a:t>
            </a:r>
            <a:r>
              <a:rPr sz="2800" b="1" dirty="0">
                <a:sym typeface="+mn-ea"/>
              </a:rPr>
              <a:t> </a:t>
            </a:r>
            <a:r>
              <a:rPr sz="2800" dirty="0" err="1">
                <a:sym typeface="+mn-ea"/>
              </a:rPr>
              <a:t>воспитывались</a:t>
            </a:r>
            <a:r>
              <a:rPr sz="2800" dirty="0">
                <a:sym typeface="+mn-ea"/>
              </a:rPr>
              <a:t> </a:t>
            </a:r>
            <a:r>
              <a:rPr sz="2800" dirty="0" err="1">
                <a:sym typeface="+mn-ea"/>
              </a:rPr>
              <a:t>матерями</a:t>
            </a:r>
            <a:r>
              <a:rPr sz="2800" dirty="0">
                <a:sym typeface="+mn-ea"/>
              </a:rPr>
              <a:t>, </a:t>
            </a:r>
            <a:r>
              <a:rPr sz="2800" dirty="0" err="1">
                <a:sym typeface="+mn-ea"/>
              </a:rPr>
              <a:t>помогали</a:t>
            </a:r>
            <a:r>
              <a:rPr sz="2800" dirty="0">
                <a:sym typeface="+mn-ea"/>
              </a:rPr>
              <a:t> </a:t>
            </a:r>
            <a:r>
              <a:rPr sz="2800" dirty="0" err="1">
                <a:sym typeface="+mn-ea"/>
              </a:rPr>
              <a:t>по</a:t>
            </a:r>
            <a:r>
              <a:rPr sz="2800" dirty="0">
                <a:sym typeface="+mn-ea"/>
              </a:rPr>
              <a:t> </a:t>
            </a:r>
            <a:r>
              <a:rPr sz="2800" dirty="0" err="1">
                <a:sym typeface="+mn-ea"/>
              </a:rPr>
              <a:t>хозяйству</a:t>
            </a:r>
            <a:r>
              <a:rPr sz="2800" dirty="0">
                <a:sym typeface="+mn-ea"/>
              </a:rPr>
              <a:t>. </a:t>
            </a:r>
            <a:br>
              <a:rPr sz="2800" dirty="0">
                <a:sym typeface="+mn-ea"/>
              </a:rPr>
            </a:br>
            <a:r>
              <a:rPr sz="2800" dirty="0"/>
              <a:t/>
            </a:r>
            <a:br>
              <a:rPr sz="2800" dirty="0"/>
            </a:br>
            <a:r>
              <a:rPr sz="2800" b="1" dirty="0">
                <a:solidFill>
                  <a:srgbClr val="000000"/>
                </a:solidFill>
                <a:effectLst/>
              </a:rPr>
              <a:t/>
            </a:r>
            <a:br>
              <a:rPr sz="2800" b="1" dirty="0">
                <a:solidFill>
                  <a:srgbClr val="000000"/>
                </a:solidFill>
                <a:effectLst/>
              </a:rPr>
            </a:br>
            <a:endParaRPr sz="28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7375" y="318135"/>
            <a:ext cx="7889240" cy="4399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Мир движений девочек и мальчиков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Девочки и мальчики издавна воспитывались по разному.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Документы\Desktop\ex\63ff0b2a80e609a4bb5b966b00d973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6" name="Rectangle 10"/>
          <p:cNvSpPr>
            <a:spLocks noGrp="1" noRot="1"/>
          </p:cNvSpPr>
          <p:nvPr>
            <p:ph type="title" idx="4294967295"/>
          </p:nvPr>
        </p:nvSpPr>
        <p:spPr>
          <a:xfrm>
            <a:off x="0" y="3070225"/>
            <a:ext cx="8497888" cy="1247775"/>
          </a:xfrm>
        </p:spPr>
        <p:txBody>
          <a:bodyPr wrap="square" lIns="91440" tIns="45720" rIns="91440" bIns="45720" anchor="ctr">
            <a:normAutofit fontScale="90000"/>
          </a:bodyPr>
          <a:lstStyle/>
          <a:p>
            <a:pPr algn="ctr"/>
            <a:r>
              <a:rPr sz="2800" dirty="0">
                <a:sym typeface="+mn-ea"/>
              </a:rPr>
              <a:t> </a:t>
            </a:r>
            <a:br>
              <a:rPr sz="2800" dirty="0">
                <a:sym typeface="+mn-ea"/>
              </a:rPr>
            </a:br>
            <a:r>
              <a:rPr sz="2800" dirty="0">
                <a:sym typeface="+mn-ea"/>
              </a:rPr>
              <a:t/>
            </a:r>
            <a:br>
              <a:rPr sz="2800" dirty="0">
                <a:sym typeface="+mn-ea"/>
              </a:rPr>
            </a:br>
            <a:r>
              <a:rPr sz="2800" b="1" dirty="0">
                <a:sym typeface="+mn-ea"/>
              </a:rPr>
              <a:t>   </a:t>
            </a:r>
            <a:r>
              <a:rPr sz="2800" dirty="0">
                <a:sym typeface="+mn-ea"/>
              </a:rPr>
              <a:t/>
            </a:r>
            <a:br>
              <a:rPr sz="2800" dirty="0">
                <a:sym typeface="+mn-ea"/>
              </a:rPr>
            </a:br>
            <a:r>
              <a:rPr sz="2800" dirty="0"/>
              <a:t/>
            </a:r>
            <a:br>
              <a:rPr sz="2800" dirty="0"/>
            </a:br>
            <a:r>
              <a:rPr sz="2800" b="1" dirty="0">
                <a:solidFill>
                  <a:srgbClr val="000000"/>
                </a:solidFill>
                <a:effectLst/>
              </a:rPr>
              <a:t/>
            </a:r>
            <a:br>
              <a:rPr sz="2800" b="1" dirty="0">
                <a:solidFill>
                  <a:srgbClr val="000000"/>
                </a:solidFill>
                <a:effectLst/>
              </a:rPr>
            </a:br>
            <a:endParaRPr sz="28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5290" y="277495"/>
            <a:ext cx="7995285" cy="181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Мир движений девочек и мальчиков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83671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У девочек подвижность позвоночника выражена несколько больше, чем у </a:t>
            </a:r>
            <a:r>
              <a:rPr lang="ru-RU" dirty="0" smtClean="0"/>
              <a:t>мальчиков.</a:t>
            </a:r>
          </a:p>
          <a:p>
            <a:r>
              <a:rPr lang="ru-RU" dirty="0" smtClean="0"/>
              <a:t>До 8 лет острота слуха у мальчиков в среднем выше, чем у девочек, но девочки более чувствительны к шуму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Игры девочек чаще опираются на ближнее </a:t>
            </a:r>
            <a:r>
              <a:rPr lang="ru-RU" dirty="0" smtClean="0"/>
              <a:t>зрение.</a:t>
            </a:r>
          </a:p>
          <a:p>
            <a:r>
              <a:rPr lang="ru-RU" dirty="0" smtClean="0"/>
              <a:t>Игры девочек чаще опираются на ближнее зрение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Мальчики лучше обучаются при визуальном поощрении, а девочки - при слуховом.</a:t>
            </a:r>
            <a:r>
              <a:rPr lang="ru-RU" b="1" dirty="0" smtClean="0"/>
              <a:t> </a:t>
            </a:r>
            <a:endParaRPr lang="ru-RU" b="1" dirty="0" smtClean="0"/>
          </a:p>
          <a:p>
            <a:r>
              <a:rPr lang="ru-RU" dirty="0" smtClean="0"/>
              <a:t>Интересы </a:t>
            </a:r>
            <a:r>
              <a:rPr lang="ru-RU" dirty="0" smtClean="0"/>
              <a:t>мальчиков больше склоняются к технике,   подвижным и военным </a:t>
            </a:r>
            <a:r>
              <a:rPr lang="ru-RU" dirty="0" smtClean="0"/>
              <a:t>играм.</a:t>
            </a:r>
          </a:p>
          <a:p>
            <a:r>
              <a:rPr lang="ru-RU" dirty="0" smtClean="0"/>
              <a:t>Девочки чаще играют небольшими группами, заботясь друг о друге, их игры тише, больше связаны с природой, эстетическим оформлением. 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564904"/>
            <a:ext cx="6030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. </a:t>
            </a:r>
            <a:endParaRPr lang="ru-RU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Users\Документы\Desktop\ex\63ff0b2a80e609a4bb5b966b00d973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15290" y="277495"/>
            <a:ext cx="7995285" cy="181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Мир движений девочек и мальчиков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05273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endParaRPr lang="ru-RU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3356992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endParaRPr lang="ru-RU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4221088"/>
            <a:ext cx="6102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endParaRPr lang="ru-RU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4869160"/>
            <a:ext cx="6102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764704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dirty="0" smtClean="0"/>
              <a:t>Девочки используют все игрушки по их прямому назначению.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dirty="0" smtClean="0"/>
              <a:t>Мальчики стремятся понять природу </a:t>
            </a:r>
            <a:r>
              <a:rPr lang="ru-RU" dirty="0" smtClean="0"/>
              <a:t>вещей.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dirty="0" smtClean="0"/>
              <a:t>При передаче какого-либо события девочки склонны к подробностям, к повторению отдельных эпизодов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dirty="0" smtClean="0"/>
              <a:t>В словарном фонде мальчиков часты междометия, позволяющие  отражать их эмоциональное состояние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dirty="0" smtClean="0"/>
              <a:t>У мальчиков в четыре раза чаще, чем у девочек, бывают переломы костей, сотрясения головного </a:t>
            </a:r>
            <a:r>
              <a:rPr lang="ru-RU" dirty="0" smtClean="0"/>
              <a:t>мозга.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dirty="0" smtClean="0"/>
              <a:t> Мальчики лучше выполняют поисковую деятельность.</a:t>
            </a:r>
            <a:r>
              <a:rPr lang="ru-RU" b="1" dirty="0" smtClean="0"/>
              <a:t> </a:t>
            </a:r>
            <a:endParaRPr lang="ru-RU" b="1" dirty="0" smtClean="0"/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dirty="0" smtClean="0"/>
              <a:t>У девочек в ситуации деятельности, вызывающей эмоции, резко нарастает общая активность, повышается эмоциональный тонус коры мозга.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ru-RU" dirty="0" smtClean="0"/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ru-RU" dirty="0" smtClean="0"/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ru-RU" dirty="0" smtClean="0"/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Документы\Desktop\ex\63ff0b2a80e609a4bb5b966b00d973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6" name="Rectangle 10"/>
          <p:cNvSpPr>
            <a:spLocks noGrp="1" noRot="1"/>
          </p:cNvSpPr>
          <p:nvPr>
            <p:ph type="title" idx="4294967295"/>
          </p:nvPr>
        </p:nvSpPr>
        <p:spPr>
          <a:xfrm>
            <a:off x="0" y="3070225"/>
            <a:ext cx="8497888" cy="1247775"/>
          </a:xfrm>
        </p:spPr>
        <p:txBody>
          <a:bodyPr wrap="square" lIns="91440" tIns="45720" rIns="91440" bIns="45720" anchor="ctr">
            <a:normAutofit fontScale="90000"/>
          </a:bodyPr>
          <a:lstStyle/>
          <a:p>
            <a:pPr algn="ctr"/>
            <a:r>
              <a:rPr sz="2800">
                <a:sym typeface="+mn-ea"/>
              </a:rPr>
              <a:t> </a:t>
            </a:r>
            <a:br>
              <a:rPr sz="2800">
                <a:sym typeface="+mn-ea"/>
              </a:rPr>
            </a:br>
            <a:r>
              <a:rPr sz="2800">
                <a:sym typeface="+mn-ea"/>
              </a:rPr>
              <a:t/>
            </a:r>
            <a:br>
              <a:rPr sz="2800">
                <a:sym typeface="+mn-ea"/>
              </a:rPr>
            </a:br>
            <a:r>
              <a:rPr sz="2800" b="1">
                <a:sym typeface="+mn-ea"/>
              </a:rPr>
              <a:t>   </a:t>
            </a:r>
            <a:r>
              <a:rPr sz="2800">
                <a:sym typeface="+mn-ea"/>
              </a:rPr>
              <a:t/>
            </a:r>
            <a:br>
              <a:rPr sz="2800">
                <a:sym typeface="+mn-ea"/>
              </a:rPr>
            </a:br>
            <a:r>
              <a:rPr sz="2800"/>
              <a:t/>
            </a:r>
            <a:br>
              <a:rPr sz="2800"/>
            </a:br>
            <a:r>
              <a:rPr sz="2800" b="1" dirty="0">
                <a:solidFill>
                  <a:srgbClr val="000000"/>
                </a:solidFill>
                <a:effectLst/>
              </a:rPr>
              <a:t/>
            </a:r>
            <a:br>
              <a:rPr sz="2800" b="1" dirty="0">
                <a:solidFill>
                  <a:srgbClr val="000000"/>
                </a:solidFill>
                <a:effectLst/>
              </a:rPr>
            </a:br>
            <a:endParaRPr sz="2800" b="1" dirty="0">
              <a:solidFill>
                <a:srgbClr val="000000"/>
              </a:solidFill>
              <a:effectLst/>
            </a:endParaRPr>
          </a:p>
        </p:txBody>
      </p:sp>
      <p:pic>
        <p:nvPicPr>
          <p:cNvPr id="6147" name="Picture 8" descr="animashki-deti-8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54863" y="4587875"/>
            <a:ext cx="1989137" cy="2270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15290" y="277495"/>
            <a:ext cx="7995285" cy="181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Мир движений девочек и мальчиков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Rot="1"/>
          </p:cNvSpPr>
          <p:nvPr>
            <p:ph type="title" idx="4294967295"/>
          </p:nvPr>
        </p:nvSpPr>
        <p:spPr>
          <a:xfrm>
            <a:off x="0" y="3070225"/>
            <a:ext cx="8497888" cy="1247775"/>
          </a:xfrm>
        </p:spPr>
        <p:txBody>
          <a:bodyPr wrap="square" lIns="91440" tIns="45720" rIns="91440" bIns="45720" anchor="ctr">
            <a:normAutofit fontScale="90000"/>
          </a:bodyPr>
          <a:lstStyle/>
          <a:p>
            <a:pPr algn="ctr"/>
            <a:r>
              <a:rPr sz="2800" dirty="0">
                <a:sym typeface="+mn-ea"/>
              </a:rPr>
              <a:t> </a:t>
            </a:r>
            <a:br>
              <a:rPr sz="2800" dirty="0">
                <a:sym typeface="+mn-ea"/>
              </a:rPr>
            </a:br>
            <a:r>
              <a:rPr sz="2800" dirty="0">
                <a:sym typeface="+mn-ea"/>
              </a:rPr>
              <a:t/>
            </a:r>
            <a:br>
              <a:rPr sz="2800" dirty="0">
                <a:sym typeface="+mn-ea"/>
              </a:rPr>
            </a:br>
            <a:r>
              <a:rPr sz="2800" b="1" dirty="0">
                <a:sym typeface="+mn-ea"/>
              </a:rPr>
              <a:t>   </a:t>
            </a:r>
            <a:r>
              <a:rPr sz="2800" dirty="0">
                <a:sym typeface="+mn-ea"/>
              </a:rPr>
              <a:t/>
            </a:r>
            <a:br>
              <a:rPr sz="2800" dirty="0">
                <a:sym typeface="+mn-ea"/>
              </a:rPr>
            </a:br>
            <a:r>
              <a:rPr sz="2800" dirty="0"/>
              <a:t/>
            </a:r>
            <a:br>
              <a:rPr sz="2800" dirty="0"/>
            </a:br>
            <a:r>
              <a:rPr sz="2800" b="1" dirty="0">
                <a:solidFill>
                  <a:srgbClr val="000000"/>
                </a:solidFill>
                <a:effectLst/>
              </a:rPr>
              <a:t/>
            </a:r>
            <a:br>
              <a:rPr sz="2800" b="1" dirty="0">
                <a:solidFill>
                  <a:srgbClr val="000000"/>
                </a:solidFill>
                <a:effectLst/>
              </a:rPr>
            </a:br>
            <a:endParaRPr sz="2800" b="1" dirty="0">
              <a:solidFill>
                <a:srgbClr val="000000"/>
              </a:solidFill>
              <a:effectLst/>
            </a:endParaRPr>
          </a:p>
        </p:txBody>
      </p:sp>
      <p:pic>
        <p:nvPicPr>
          <p:cNvPr id="6147" name="Picture 8" descr="animashki-deti-8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54863" y="4587875"/>
            <a:ext cx="1989137" cy="2270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15290" y="277495"/>
            <a:ext cx="799528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Учет анатомо-физиологических особенностей детей в организации двигательной деятельности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05273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endParaRPr lang="ru-RU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3356992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endParaRPr lang="ru-RU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4221088"/>
            <a:ext cx="6102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endParaRPr lang="ru-RU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4869160"/>
            <a:ext cx="6102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71600" y="1844824"/>
            <a:ext cx="58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endParaRPr lang="ru-RU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15616" y="4653136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043608" y="5589240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052736"/>
            <a:ext cx="9144000" cy="58052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Rot="1"/>
          </p:cNvSpPr>
          <p:nvPr>
            <p:ph type="title" idx="4294967295"/>
          </p:nvPr>
        </p:nvSpPr>
        <p:spPr>
          <a:xfrm>
            <a:off x="3248025" y="0"/>
            <a:ext cx="5895975" cy="5876925"/>
          </a:xfrm>
          <a:ln/>
        </p:spPr>
        <p:txBody>
          <a:bodyPr wrap="square" lIns="91440" tIns="45720" rIns="91440" bIns="45720" anchor="ctr"/>
          <a:lstStyle/>
          <a:p>
            <a:pPr algn="r"/>
            <a:r>
              <a:rPr sz="2800" b="1" dirty="0">
                <a:solidFill>
                  <a:srgbClr val="000000"/>
                </a:solidFill>
                <a:effectLst/>
              </a:rPr>
              <a:t/>
            </a:r>
            <a:br>
              <a:rPr sz="2800" b="1" dirty="0">
                <a:solidFill>
                  <a:srgbClr val="000000"/>
                </a:solidFill>
                <a:effectLst/>
              </a:rPr>
            </a:br>
            <a:endParaRPr sz="28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625" y="500063"/>
            <a:ext cx="8715375" cy="523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63" y="500063"/>
            <a:ext cx="807243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8438" name="Picture 7" descr="detskie10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388" y="4941888"/>
            <a:ext cx="1366837" cy="1631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630488" y="357188"/>
            <a:ext cx="3883025" cy="646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1280" y="0"/>
            <a:ext cx="9235280" cy="711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444</Words>
  <Application>Microsoft Office PowerPoint</Application>
  <PresentationFormat>Экран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МБДОУ детский сад «Северяночка» </vt:lpstr>
      <vt:lpstr>Слайд 2</vt:lpstr>
      <vt:lpstr>  Основные принципы  дошкольного образования  </vt:lpstr>
      <vt:lpstr> Воспитание в Древней Руси   Мальчики с 6-7 лет переходили от женских рук в мужские. Детей княжеских дружинников готовили к военной карьере.     Девочки воспитывались матерями, помогали по хозяйству.    </vt:lpstr>
      <vt:lpstr>         </vt:lpstr>
      <vt:lpstr>Слайд 6</vt:lpstr>
      <vt:lpstr>         </vt:lpstr>
      <vt:lpstr>         </vt:lpstr>
      <vt:lpstr> </vt:lpstr>
      <vt:lpstr>Слайд 10</vt:lpstr>
      <vt:lpstr>Слайд 11</vt:lpstr>
    </vt:vector>
  </TitlesOfParts>
  <Company>Benq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«Я здоровье берегу, сам себе я помогу».</dc:title>
  <dc:creator>Mashka</dc:creator>
  <cp:lastModifiedBy>RePack by SPecialiST</cp:lastModifiedBy>
  <cp:revision>109</cp:revision>
  <dcterms:created xsi:type="dcterms:W3CDTF">2010-10-13T17:51:54Z</dcterms:created>
  <dcterms:modified xsi:type="dcterms:W3CDTF">2021-12-28T16:24:10Z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1049-10.2.0.7646</vt:lpwstr>
  </property>
</Properties>
</file>